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7.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3"/>
  </p:notesMasterIdLst>
  <p:handoutMasterIdLst>
    <p:handoutMasterId r:id="rId34"/>
  </p:handoutMasterIdLst>
  <p:sldIdLst>
    <p:sldId id="295" r:id="rId4"/>
    <p:sldId id="297" r:id="rId5"/>
    <p:sldId id="265" r:id="rId6"/>
    <p:sldId id="277" r:id="rId7"/>
    <p:sldId id="299" r:id="rId8"/>
    <p:sldId id="315" r:id="rId9"/>
    <p:sldId id="300" r:id="rId10"/>
    <p:sldId id="272" r:id="rId11"/>
    <p:sldId id="336" r:id="rId12"/>
    <p:sldId id="301" r:id="rId13"/>
    <p:sldId id="302" r:id="rId14"/>
    <p:sldId id="323" r:id="rId15"/>
    <p:sldId id="279" r:id="rId16"/>
    <p:sldId id="303" r:id="rId17"/>
    <p:sldId id="306" r:id="rId18"/>
    <p:sldId id="267" r:id="rId19"/>
    <p:sldId id="307" r:id="rId20"/>
    <p:sldId id="288" r:id="rId21"/>
    <p:sldId id="308" r:id="rId22"/>
    <p:sldId id="290" r:id="rId23"/>
    <p:sldId id="312" r:id="rId24"/>
    <p:sldId id="327" r:id="rId25"/>
    <p:sldId id="334" r:id="rId26"/>
    <p:sldId id="333" r:id="rId27"/>
    <p:sldId id="335" r:id="rId28"/>
    <p:sldId id="310" r:id="rId29"/>
    <p:sldId id="318" r:id="rId30"/>
    <p:sldId id="319" r:id="rId31"/>
    <p:sldId id="264" r:id="rId3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A12"/>
    <a:srgbClr val="CCCC00"/>
    <a:srgbClr val="33CC33"/>
    <a:srgbClr val="00FF00"/>
    <a:srgbClr val="66FF66"/>
    <a:srgbClr val="7EFFFF"/>
    <a:srgbClr val="FABB5A"/>
    <a:srgbClr val="F9D995"/>
    <a:srgbClr val="FBA660"/>
    <a:srgbClr val="FD8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3" autoAdjust="0"/>
    <p:restoredTop sz="95033" autoAdjust="0"/>
  </p:normalViewPr>
  <p:slideViewPr>
    <p:cSldViewPr>
      <p:cViewPr varScale="1">
        <p:scale>
          <a:sx n="109" d="100"/>
          <a:sy n="109" d="100"/>
        </p:scale>
        <p:origin x="610" y="168"/>
      </p:cViewPr>
      <p:guideLst>
        <p:guide orient="horz" pos="1620"/>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3FC051B8-11DC-459A-A28E-F7D258C7D5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0F659CC9-39DD-4306-BEDB-17D60F687E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C86991-E156-4BE0-9C0D-02AFA4CF96F9}" type="datetimeFigureOut">
              <a:rPr lang="ko-KR" altLang="en-US" smtClean="0"/>
              <a:t>2025-02-19</a:t>
            </a:fld>
            <a:endParaRPr lang="ko-KR" altLang="en-US"/>
          </a:p>
        </p:txBody>
      </p:sp>
      <p:sp>
        <p:nvSpPr>
          <p:cNvPr id="4" name="바닥글 개체 틀 3">
            <a:extLst>
              <a:ext uri="{FF2B5EF4-FFF2-40B4-BE49-F238E27FC236}">
                <a16:creationId xmlns:a16="http://schemas.microsoft.com/office/drawing/2014/main" id="{E40DBAB0-3D44-4A83-AE92-6B356504C9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B7AF76F5-ADA4-4AAB-ABA0-41F8A5EFB1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083C48-3F79-4EB3-B071-098702D31DCC}" type="slidenum">
              <a:rPr lang="ko-KR" altLang="en-US" smtClean="0"/>
              <a:t>‹#›</a:t>
            </a:fld>
            <a:endParaRPr lang="ko-KR" altLang="en-US"/>
          </a:p>
        </p:txBody>
      </p:sp>
    </p:spTree>
    <p:extLst>
      <p:ext uri="{BB962C8B-B14F-4D97-AF65-F5344CB8AC3E}">
        <p14:creationId xmlns:p14="http://schemas.microsoft.com/office/powerpoint/2010/main" val="2229109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132E6-B4F4-402E-A483-88FBBB9B0E4C}" type="datetimeFigureOut">
              <a:rPr lang="ko-KR" altLang="en-US" smtClean="0"/>
              <a:t>2025-02-19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81622-CD4D-4762-AB75-C7A32FE55F3D}" type="slidenum">
              <a:rPr lang="ko-KR" altLang="en-US" smtClean="0"/>
              <a:t>‹#›</a:t>
            </a:fld>
            <a:endParaRPr lang="ko-KR" altLang="en-US"/>
          </a:p>
        </p:txBody>
      </p:sp>
    </p:spTree>
    <p:extLst>
      <p:ext uri="{BB962C8B-B14F-4D97-AF65-F5344CB8AC3E}">
        <p14:creationId xmlns:p14="http://schemas.microsoft.com/office/powerpoint/2010/main" val="15271613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a:t>
            </a:fld>
            <a:endParaRPr lang="ko-KR" altLang="en-US"/>
          </a:p>
        </p:txBody>
      </p:sp>
    </p:spTree>
    <p:extLst>
      <p:ext uri="{BB962C8B-B14F-4D97-AF65-F5344CB8AC3E}">
        <p14:creationId xmlns:p14="http://schemas.microsoft.com/office/powerpoint/2010/main" val="3620233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 we already saw in the previous slide “User Interface” is what the teachers and students use, to directly access the LMS, so the UI or User Interface can not be same for both of them. </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Because teachers will need to see the details of how many students are totally in class and what is the over all attendance and grades.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students need not see these overall details, they need to only know their own attendance and grades.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the user interface is going to be different for each type of user.</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Basically we have three interfaces:- Local Admin, Teacher and Student.</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person responsible for creating the e-classroom, like giving the class name and class code and managing the class settings.</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Teacher: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person who creates and delivers the topics and lessons for the courses, managing the whole learning process.</a:t>
            </a:r>
          </a:p>
          <a:p>
            <a:pPr marL="225425" indent="-225425">
              <a:buFont typeface="Wingdings" panose="05000000000000000000" pitchFamily="2" charset="2"/>
              <a:buChar char="v"/>
            </a:pP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Student: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Is a learner enrolled in the class or course. </a:t>
            </a:r>
          </a:p>
          <a:p>
            <a:pPr marL="225425" indent="-225425">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11</a:t>
            </a:fld>
            <a:endParaRPr lang="ko-KR" altLang="en-US"/>
          </a:p>
        </p:txBody>
      </p:sp>
    </p:spTree>
    <p:extLst>
      <p:ext uri="{BB962C8B-B14F-4D97-AF65-F5344CB8AC3E}">
        <p14:creationId xmlns:p14="http://schemas.microsoft.com/office/powerpoint/2010/main" val="71294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order to access the User Interface we must first create an User Account. </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Normally LMS will have these 4 different types of user accounts: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user has System  Accessibility and  Monitoring functions enabled. The admin can add or register Teachers or Students into the LMS.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Admin deals with the Technical Support of the LMS. They can also generate reports like attendance and e-Learning  performance like grade reports.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TEACHER:-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Facilitates  learning  through rich media  resources and engages  students for  collaborative learning, using the teacher user account.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STUDENT:-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student user engages in learning and interacts with teacher in the learning process and attended quiz, assessments and also give attendance.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PARENT:-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LMS platforms, usually for schools also allows a parent user account. Parents can create this account if their child is having a student user account. Parents can view the attendance, grades and see the performance and progress of their child.</a:t>
            </a:r>
          </a:p>
          <a:p>
            <a:pPr marL="225425" indent="-225425">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12</a:t>
            </a:fld>
            <a:endParaRPr lang="ko-KR" altLang="en-US"/>
          </a:p>
        </p:txBody>
      </p:sp>
    </p:spTree>
    <p:extLst>
      <p:ext uri="{BB962C8B-B14F-4D97-AF65-F5344CB8AC3E}">
        <p14:creationId xmlns:p14="http://schemas.microsoft.com/office/powerpoint/2010/main" val="4002863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Structure:</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provides a centralized and organized learning-related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functions all into one system giving a strong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Security:</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protects student and teacher data by maintain a user name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and password protection to prevent unauthorized access.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Registration: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Users can register and create their own username and password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to access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Delivery:</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allows teacher to deliver learning content  and experiences to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learners through the tools in the LMS platform.</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Interaction: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 interaction with the content and communicate between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other learners and teachers and course administrators.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Assessment:</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tools help in managing tests and the collection,  tracking,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and storing of student assessment data.</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7.</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Tracking:</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We can track data of learner like progress in learning through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assessments, and see student progress.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8.</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Reporting:</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gives tools to generate reports with information about the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learners, courses and other information that were tracked.</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9.</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Store Records:</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Student related data teacher uploaded materials are all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stored in the LMS server database.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10.</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Reusable:</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Content uploaded by teachers can be retrieved by them to be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reused in the same class or a different class.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Integration: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platforms integrate with other tools and platforms like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google doc, or cloud database making them more convenient for users.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Administration:</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LMS provides the centralized management all of these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above functions in this list, giving a strong administration capability. </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13</a:t>
            </a:fld>
            <a:endParaRPr lang="ko-KR" altLang="en-US"/>
          </a:p>
        </p:txBody>
      </p:sp>
    </p:spTree>
    <p:extLst>
      <p:ext uri="{BB962C8B-B14F-4D97-AF65-F5344CB8AC3E}">
        <p14:creationId xmlns:p14="http://schemas.microsoft.com/office/powerpoint/2010/main" val="125852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diagram shows the LMS Framework and the relationship between teachers, LMS database and students.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(Learning Management System) provides a platform for content distribution and managing learners as well as tracking their behavior.</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14</a:t>
            </a:fld>
            <a:endParaRPr lang="ko-KR" altLang="en-US"/>
          </a:p>
        </p:txBody>
      </p:sp>
    </p:spTree>
    <p:extLst>
      <p:ext uri="{BB962C8B-B14F-4D97-AF65-F5344CB8AC3E}">
        <p14:creationId xmlns:p14="http://schemas.microsoft.com/office/powerpoint/2010/main" val="255968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good example of LMS is GOOGLE CLASSROOM</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provides a platform where teachers can deliver their content to students.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also provides tools to asses the progress of the student learners.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Teachers can view student attendance and classwork.</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 assessment can also be done and reports viewed.</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or Subjects can be administered to students using this LMS.</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15</a:t>
            </a:fld>
            <a:endParaRPr lang="ko-KR" altLang="en-US"/>
          </a:p>
        </p:txBody>
      </p:sp>
    </p:spTree>
    <p:extLst>
      <p:ext uri="{BB962C8B-B14F-4D97-AF65-F5344CB8AC3E}">
        <p14:creationId xmlns:p14="http://schemas.microsoft.com/office/powerpoint/2010/main" val="3344438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 we can see in the flow chart, the teacher designs the course, plans the timetable and the class material through the User Interface and it will be stored in the LMS Server </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can also store e-books and  other material in the LMS Server.</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LMS can be accessed by the student at home or college setting.</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Parents can access the records of their child's progress.</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Users can access the LMS through a variety of devices like: phone, tablet, laptop, desktop PC etc.</a:t>
            </a: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16</a:t>
            </a:fld>
            <a:endParaRPr lang="ko-KR" altLang="en-US"/>
          </a:p>
        </p:txBody>
      </p:sp>
    </p:spTree>
    <p:extLst>
      <p:ext uri="{BB962C8B-B14F-4D97-AF65-F5344CB8AC3E}">
        <p14:creationId xmlns:p14="http://schemas.microsoft.com/office/powerpoint/2010/main" val="93475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common tools provided by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1.Student Repository – A tool that saves students data allowing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teacher to access it see student progress.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2.Content Repository – A tool that saves teachers class contents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allowing students to access it while learning.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3.Teacher Student Interaction – Tools for student-teacher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interaction, like chat, discussion, forums etc.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4.Learning Objectives – Tools to plan and schedule the learning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based on the learning </a:t>
            </a: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objecties</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5.Assessment and Testing – Tools to assess the learners like quiz,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MCQ’s, Short Answers, Essays, Survey, Feedback etc.</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6.Certification and Reports – Tools to generate student repots and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class reports. </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17</a:t>
            </a:fld>
            <a:endParaRPr lang="ko-KR" altLang="en-US"/>
          </a:p>
        </p:txBody>
      </p:sp>
    </p:spTree>
    <p:extLst>
      <p:ext uri="{BB962C8B-B14F-4D97-AF65-F5344CB8AC3E}">
        <p14:creationId xmlns:p14="http://schemas.microsoft.com/office/powerpoint/2010/main" val="376010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Tradition there is a physical room where student has to be present physically, but in a e-classroom a student can be at home and still be virtually present in the class.</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there are desk or tables for each student, but in a</a:t>
            </a:r>
            <a:b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e-classroom each student needs to have a desktop PC/ Tablet/ Laptop/ Phone.</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 main class material a student has is the text book, but in a e-classroom students have content in multimedia formats like e-books, ppts, pdfs, lecture videos, demo videos etc.</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In a traditional classroom the teacher maintains an attendance register to mark the student as present or absent in the classroom, but e-classroom marks the student present when they login the LMS each day and thus maintain a daily attendance log virtually which can be retrieved by teacher as attendance report.</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Traditionally the teacher asks question in middle of the class to assess the learning but in e-classroom there are interactive quiz</a:t>
            </a:r>
          </a:p>
          <a:p>
            <a:pPr marL="342900" indent="-342900">
              <a:buFont typeface="Wingdings" panose="05000000000000000000" pitchFamily="2" charset="2"/>
              <a:buChar char="v"/>
            </a:pP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Traditionally teachers maintain a report card or progress card, in e-classroom it’s a</a:t>
            </a:r>
            <a:b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e-report can be generated individually for student activities.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18</a:t>
            </a:fld>
            <a:endParaRPr lang="ko-KR" altLang="en-US"/>
          </a:p>
        </p:txBody>
      </p:sp>
    </p:spTree>
    <p:extLst>
      <p:ext uri="{BB962C8B-B14F-4D97-AF65-F5344CB8AC3E}">
        <p14:creationId xmlns:p14="http://schemas.microsoft.com/office/powerpoint/2010/main" val="3060424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Security: Provide Authentication (verifies the identity of a user) --Username &amp; password to keep data safe.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Access: User access by mean of user login to access the LMS platform.</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Design, Development &amp; Integration: It should provide tools to design, plan and implement a course.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Course Monitoring: Providing tools to monitor student progress.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Assessment Design: Should provide tools designed to assess learning activity.</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Collaboration &amp; Communication: Should provide tools for communication of students and teachers.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Productivity Tools: Tools like calendar, bookmarks, search, submit work etc. should be provided by the LMS and integration with other apps and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Ease of Use: Should have a user friendly user interface.</a:t>
            </a:r>
          </a:p>
          <a:p>
            <a:pPr marL="342900" indent="-342900">
              <a:buFont typeface="Wingdings" panose="05000000000000000000" pitchFamily="2" charset="2"/>
              <a:buChar char="v"/>
            </a:pP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19</a:t>
            </a:fld>
            <a:endParaRPr lang="ko-KR" altLang="en-US"/>
          </a:p>
        </p:txBody>
      </p:sp>
    </p:spTree>
    <p:extLst>
      <p:ext uri="{BB962C8B-B14F-4D97-AF65-F5344CB8AC3E}">
        <p14:creationId xmlns:p14="http://schemas.microsoft.com/office/powerpoint/2010/main" val="2989219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software have source code that only the person, team, or organization who created it, and maintains exclusive control over it, can modify. This kind of software is called "proprietary" or "closed source" or “commercial"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are a paid software, and can be tailor made for the buyers needs.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software have source code available to others who would like to view that code, copy it, learn from it, alter it, or share it, these are called open source software.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They may or may not be free, but most of them are freely accessible.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Like with all software both Open Source and Commercial LMS software are available to us.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Here are some of the names of the top Open Source and Commercial LMS software.</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20</a:t>
            </a:fld>
            <a:endParaRPr lang="ko-KR" altLang="en-US"/>
          </a:p>
        </p:txBody>
      </p:sp>
    </p:spTree>
    <p:extLst>
      <p:ext uri="{BB962C8B-B14F-4D97-AF65-F5344CB8AC3E}">
        <p14:creationId xmlns:p14="http://schemas.microsoft.com/office/powerpoint/2010/main" val="143475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Nursing is a skill oriented Profession, so we give much importance to the hands on training and usually we don’t go online with our students.</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But Online has become the default mode of education during this long lockdown periods due to Covid-19.</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Schools and Colleges are shifting classes to online platforms, and tech companies are promoting various free services for students and teachers.</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order to achieve our educational objectives we have migrated to these online modes like Google Classroom, where we take attendance and communicate to our students and deliverer ppt materials.  </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We are using Zoom app for meeting our students and it has become our virtual classroom, and using Kahoot app for interactive quiz. </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these platforms which helps teachers to connect with students and carry out our usual educational activities is called Learning Management System or LMS.</a:t>
            </a:r>
          </a:p>
          <a:p>
            <a:endParaRPr lang="en-US" altLang="ko-KR" sz="1400" b="1" dirty="0">
              <a:solidFill>
                <a:schemeClr val="tx1">
                  <a:lumMod val="75000"/>
                  <a:lumOff val="25000"/>
                </a:schemeClr>
              </a:solidFill>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a:t>
            </a:fld>
            <a:endParaRPr lang="ko-KR" altLang="en-US"/>
          </a:p>
        </p:txBody>
      </p:sp>
    </p:spTree>
    <p:extLst>
      <p:ext uri="{BB962C8B-B14F-4D97-AF65-F5344CB8AC3E}">
        <p14:creationId xmlns:p14="http://schemas.microsoft.com/office/powerpoint/2010/main" val="4087788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a free and open-source learning management system with a GNU General Public License.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stands for Modular Object-oriented Dynamic Learning Environment</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a LMS platform designed to provide educators, administrators and learners with a single robust, secure and integrated system to create personalized learning environments.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has a simple interface, drag-and-drop features, and well-documented resources along with ongoing usability improvements making it easy to learn and use.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Moodle is the world's most widely used Learning Management System (LMS). This open-source platform empowers millions of educators and learners to improve our world, in every country. </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21</a:t>
            </a:fld>
            <a:endParaRPr lang="ko-KR" altLang="en-US"/>
          </a:p>
        </p:txBody>
      </p:sp>
    </p:spTree>
    <p:extLst>
      <p:ext uri="{BB962C8B-B14F-4D97-AF65-F5344CB8AC3E}">
        <p14:creationId xmlns:p14="http://schemas.microsoft.com/office/powerpoint/2010/main" val="197992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With a modern, intuitive, fully responsive interface, Blackboard LMS delivers a simpler, more powerful teaching and learning experience that goes beyond the traditional learning management system (LMS).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is another popular LMS in the market.</a:t>
            </a:r>
            <a:endParaRPr lang="en-US" altLang="ko-KR" sz="11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22</a:t>
            </a:fld>
            <a:endParaRPr lang="ko-KR" altLang="en-US"/>
          </a:p>
        </p:txBody>
      </p:sp>
    </p:spTree>
    <p:extLst>
      <p:ext uri="{BB962C8B-B14F-4D97-AF65-F5344CB8AC3E}">
        <p14:creationId xmlns:p14="http://schemas.microsoft.com/office/powerpoint/2010/main" val="1260632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Schoology is another powerful LMS, its mainly used in schools.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special feature is that it has every tool the classroom needs and comes pre-integrated with more than 200+ tools, student information systems (SIS), and education platforms.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23</a:t>
            </a:fld>
            <a:endParaRPr lang="ko-KR" altLang="en-US"/>
          </a:p>
        </p:txBody>
      </p:sp>
    </p:spTree>
    <p:extLst>
      <p:ext uri="{BB962C8B-B14F-4D97-AF65-F5344CB8AC3E}">
        <p14:creationId xmlns:p14="http://schemas.microsoft.com/office/powerpoint/2010/main" val="346968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Docebo</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mainly used in professional organizations, is a very intelligently designed LMS.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specialty is that it is powered by Artificial Intelligence (AI)</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Its AI algorithms produce more immersive and more effective learning experiences.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24</a:t>
            </a:fld>
            <a:endParaRPr lang="ko-KR" altLang="en-US"/>
          </a:p>
        </p:txBody>
      </p:sp>
    </p:spTree>
    <p:extLst>
      <p:ext uri="{BB962C8B-B14F-4D97-AF65-F5344CB8AC3E}">
        <p14:creationId xmlns:p14="http://schemas.microsoft.com/office/powerpoint/2010/main" val="289656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Google Classroom LMS makes teaching more productive and meaningful by streamlining assignments, boosting collaboration, and fostering communication.</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Educators can create classes, distribute assignments, send feedback, and see everything in one place.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Google Classroom also seamlessly integrates with other Google tools like Google Docs and Drive. </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25</a:t>
            </a:fld>
            <a:endParaRPr lang="ko-KR" altLang="en-US"/>
          </a:p>
        </p:txBody>
      </p:sp>
    </p:spTree>
    <p:extLst>
      <p:ext uri="{BB962C8B-B14F-4D97-AF65-F5344CB8AC3E}">
        <p14:creationId xmlns:p14="http://schemas.microsoft.com/office/powerpoint/2010/main" val="418131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Simplified Learning: Using LMS is more effective than simple face-to-face education because it enriches the classroom-based experience with additional digital content that can be customized to fit a student's specific learning needs.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Accessibility: Increased eLearning accessibility without geographic limitations.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Time-Saving: The tools in the LM make use of automation that allows users to do the tedious, repetitive tasks easily, saving the teachers time.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Integrated Learning: An LMS integrates technical and educational means and instruments to promote student learning.</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Cost-Effective: The use of online classrooms reduces costs many occasions learner needs to travel for training sessions and stay in hotels etc. </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helps educational institutions save on costs which they can then allocate to other resources.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Tendency to focus on the technology and not on the student:-</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In and effort to make the best ppt and course content we tend to forget the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student interaction.</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 Staff, Faculty, &amp; Student Learning Curve:- Not all staff and student are well-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versed with the latest technologies, so its going to be a learning curve when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the start using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 Suppresses creativity and innovation of the teachers by limiting content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delivery and assessment to a few methods built in the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 System failure, poor network connectivity in certain areas affect effective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learning process and students find it difficult login into the LMS and access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its features.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 LMS can not fully replicate the On-Campus Learning Environment no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matter how effective and advanced it is.</a:t>
            </a: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26</a:t>
            </a:fld>
            <a:endParaRPr lang="ko-KR" altLang="en-US"/>
          </a:p>
        </p:txBody>
      </p:sp>
    </p:spTree>
    <p:extLst>
      <p:ext uri="{BB962C8B-B14F-4D97-AF65-F5344CB8AC3E}">
        <p14:creationId xmlns:p14="http://schemas.microsoft.com/office/powerpoint/2010/main" val="186405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1.The main drawback of LMS is that physical skills of hands on training can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not be easily learned or tested online:-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 person can view diagrams of how to apply a tourniquet online, but they need to demonstrate their ability to an instructor in real-time before they can be allowed to apply tourniquets on real patients.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Many aspects of nursing care have to do with facial expressions, body language interpersonal communication, and other forms of touching the patient procedures.</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these can be learned through online materials, but nurses students mostly do their training by demonstrating their abilities in front of teacher in the clinicals.  This can not be done online.</a:t>
            </a:r>
          </a:p>
          <a:p>
            <a:pPr marL="228600" indent="-228600">
              <a:buFont typeface="Wingdings" panose="05000000000000000000" pitchFamily="2" charset="2"/>
              <a:buChar char="v"/>
            </a:pP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27</a:t>
            </a:fld>
            <a:endParaRPr lang="ko-KR" altLang="en-US"/>
          </a:p>
        </p:txBody>
      </p:sp>
    </p:spTree>
    <p:extLst>
      <p:ext uri="{BB962C8B-B14F-4D97-AF65-F5344CB8AC3E}">
        <p14:creationId xmlns:p14="http://schemas.microsoft.com/office/powerpoint/2010/main" val="2987574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Although there are disadvantages to the learning management system, we as an educational community have to ensure continuity of education even during this global pandemic crisis. </a:t>
            </a:r>
          </a:p>
          <a:p>
            <a:pPr marL="342900" indent="-3429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LMS technology can be a game changer in helping us navigate successfully during COVID-19 and beyond.</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28</a:t>
            </a:fld>
            <a:endParaRPr lang="ko-KR" altLang="en-US"/>
          </a:p>
        </p:txBody>
      </p:sp>
    </p:spTree>
    <p:extLst>
      <p:ext uri="{BB962C8B-B14F-4D97-AF65-F5344CB8AC3E}">
        <p14:creationId xmlns:p14="http://schemas.microsoft.com/office/powerpoint/2010/main" val="97111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By definition an LMS or Learning Management System is an Online Platform.</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enables teachers in delivery of class materials and provides tools to give activities to students and to assess them both in and out of the physical classroom environment.</a:t>
            </a:r>
          </a:p>
          <a:p>
            <a:pPr marL="225425" indent="-225425" algn="just">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also allows the teachers to give specific instruction to students which can be accessed by them from anywhere without geographic constraints.</a:t>
            </a:r>
            <a:endParaRPr lang="en-US" altLang="ko-KR" sz="1400" b="1" dirty="0">
              <a:solidFill>
                <a:schemeClr val="tx1">
                  <a:lumMod val="75000"/>
                  <a:lumOff val="25000"/>
                </a:schemeClr>
              </a:solidFill>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3</a:t>
            </a:fld>
            <a:endParaRPr lang="ko-KR" altLang="en-US"/>
          </a:p>
        </p:txBody>
      </p:sp>
    </p:spTree>
    <p:extLst>
      <p:ext uri="{BB962C8B-B14F-4D97-AF65-F5344CB8AC3E}">
        <p14:creationId xmlns:p14="http://schemas.microsoft.com/office/powerpoint/2010/main" val="186256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 Why do we need Learning Management System?</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reason is:</a:t>
            </a:r>
            <a:endParaRPr lang="en-US" altLang="ko-KR" sz="1400" b="1" dirty="0">
              <a:solidFill>
                <a:schemeClr val="tx1">
                  <a:lumMod val="75000"/>
                  <a:lumOff val="25000"/>
                </a:schemeClr>
              </a:solidFill>
              <a:latin typeface="Times New Roman" panose="02020603050405020304" pitchFamily="18" charset="0"/>
              <a:cs typeface="Arial" pitchFamily="34" charset="0"/>
            </a:endParaRPr>
          </a:p>
          <a:p>
            <a:r>
              <a:rPr lang="en-US" altLang="ko-KR" sz="1200" b="1" dirty="0">
                <a:solidFill>
                  <a:schemeClr val="tx1">
                    <a:lumMod val="75000"/>
                    <a:lumOff val="25000"/>
                  </a:schemeClr>
                </a:solidFill>
                <a:latin typeface="Times New Roman" panose="02020603050405020304" pitchFamily="18" charset="0"/>
                <a:cs typeface="Arial" pitchFamily="34" charset="0"/>
              </a:rPr>
              <a:t>    1.To completely or partially replace the frontal teaching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that is teacher teaching directly to students as in a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physical classroom setting.</a:t>
            </a:r>
          </a:p>
          <a:p>
            <a:r>
              <a:rPr lang="en-US" altLang="ko-KR" sz="1200" b="1" dirty="0">
                <a:solidFill>
                  <a:schemeClr val="tx1">
                    <a:lumMod val="75000"/>
                    <a:lumOff val="25000"/>
                  </a:schemeClr>
                </a:solidFill>
                <a:latin typeface="Times New Roman" panose="02020603050405020304" pitchFamily="18" charset="0"/>
                <a:cs typeface="Arial" pitchFamily="34" charset="0"/>
              </a:rPr>
              <a:t>    2.To manage the course or the subject.</a:t>
            </a:r>
          </a:p>
          <a:p>
            <a:r>
              <a:rPr lang="en-US" altLang="ko-KR" sz="1200" b="1" dirty="0">
                <a:solidFill>
                  <a:schemeClr val="tx1">
                    <a:lumMod val="75000"/>
                    <a:lumOff val="25000"/>
                  </a:schemeClr>
                </a:solidFill>
                <a:latin typeface="Times New Roman" panose="02020603050405020304" pitchFamily="18" charset="0"/>
                <a:cs typeface="Arial" pitchFamily="34" charset="0"/>
              </a:rPr>
              <a:t>    3.To manage students.</a:t>
            </a:r>
          </a:p>
          <a:p>
            <a:r>
              <a:rPr lang="en-US" altLang="ko-KR" sz="1200" b="1" dirty="0">
                <a:solidFill>
                  <a:schemeClr val="tx1">
                    <a:lumMod val="75000"/>
                    <a:lumOff val="25000"/>
                  </a:schemeClr>
                </a:solidFill>
                <a:latin typeface="Times New Roman" panose="02020603050405020304" pitchFamily="18" charset="0"/>
                <a:cs typeface="Arial" pitchFamily="34" charset="0"/>
              </a:rPr>
              <a:t>    4.To track the student progress in all educational activities.</a:t>
            </a:r>
          </a:p>
          <a:p>
            <a:r>
              <a:rPr lang="en-US" altLang="ko-KR" sz="1200" b="1" dirty="0">
                <a:solidFill>
                  <a:schemeClr val="tx1">
                    <a:lumMod val="75000"/>
                    <a:lumOff val="25000"/>
                  </a:schemeClr>
                </a:solidFill>
                <a:latin typeface="Times New Roman" panose="02020603050405020304" pitchFamily="18" charset="0"/>
                <a:cs typeface="Arial" pitchFamily="34" charset="0"/>
              </a:rPr>
              <a:t>    5.To exchange information or communicate with the students.</a:t>
            </a:r>
          </a:p>
          <a:p>
            <a:endParaRPr lang="ko-KR" altLang="en-US" dirty="0"/>
          </a:p>
        </p:txBody>
      </p:sp>
      <p:sp>
        <p:nvSpPr>
          <p:cNvPr id="4" name="슬라이드 번호 개체 틀 3"/>
          <p:cNvSpPr>
            <a:spLocks noGrp="1"/>
          </p:cNvSpPr>
          <p:nvPr>
            <p:ph type="sldNum" sz="quarter" idx="10"/>
          </p:nvPr>
        </p:nvSpPr>
        <p:spPr/>
        <p:txBody>
          <a:bodyPr/>
          <a:lstStyle/>
          <a:p>
            <a:fld id="{B6A81622-CD4D-4762-AB75-C7A32FE55F3D}" type="slidenum">
              <a:rPr lang="ko-KR" altLang="en-US" smtClean="0"/>
              <a:t>4</a:t>
            </a:fld>
            <a:endParaRPr lang="ko-KR" altLang="en-US"/>
          </a:p>
        </p:txBody>
      </p:sp>
    </p:spTree>
    <p:extLst>
      <p:ext uri="{BB962C8B-B14F-4D97-AF65-F5344CB8AC3E}">
        <p14:creationId xmlns:p14="http://schemas.microsoft.com/office/powerpoint/2010/main" val="232344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There are two key features in a Learning Management System</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First Key Feature is:</a:t>
            </a:r>
            <a:endParaRPr lang="en-US" altLang="ko-KR" sz="1400" b="1" dirty="0">
              <a:solidFill>
                <a:schemeClr val="tx1">
                  <a:lumMod val="75000"/>
                  <a:lumOff val="25000"/>
                </a:schemeClr>
              </a:solidFill>
              <a:latin typeface="Times New Roman" panose="02020603050405020304" pitchFamily="18" charset="0"/>
              <a:cs typeface="Arial" pitchFamily="34" charset="0"/>
            </a:endParaRPr>
          </a:p>
          <a:p>
            <a:r>
              <a:rPr lang="en-US" altLang="ko-KR" sz="1200" b="1" dirty="0">
                <a:solidFill>
                  <a:schemeClr val="tx1">
                    <a:lumMod val="75000"/>
                    <a:lumOff val="25000"/>
                  </a:schemeClr>
                </a:solidFill>
                <a:latin typeface="Times New Roman" panose="02020603050405020304" pitchFamily="18" charset="0"/>
                <a:cs typeface="Arial" pitchFamily="34" charset="0"/>
              </a:rPr>
              <a:t>    A single point of access for teachers to have all their</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e-learning content and the student record all in one place.</a:t>
            </a:r>
          </a:p>
          <a:p>
            <a:pPr marL="228600" indent="-228600">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Arial" pitchFamily="34" charset="0"/>
              </a:rPr>
              <a:t>Second Key Feature is:</a:t>
            </a:r>
          </a:p>
          <a:p>
            <a:r>
              <a:rPr lang="en-US" altLang="ko-KR" sz="1200" b="1" dirty="0">
                <a:solidFill>
                  <a:schemeClr val="tx1">
                    <a:lumMod val="75000"/>
                    <a:lumOff val="25000"/>
                  </a:schemeClr>
                </a:solidFill>
                <a:latin typeface="Times New Roman" panose="02020603050405020304" pitchFamily="18" charset="0"/>
                <a:cs typeface="Arial" pitchFamily="34" charset="0"/>
              </a:rPr>
              <a:t>   Easy access to these data anytime and anyplace for </a:t>
            </a:r>
            <a:br>
              <a:rPr lang="en-US" altLang="ko-KR" sz="1200" b="1" dirty="0">
                <a:solidFill>
                  <a:schemeClr val="tx1">
                    <a:lumMod val="75000"/>
                    <a:lumOff val="25000"/>
                  </a:schemeClr>
                </a:solidFill>
                <a:latin typeface="Times New Roman" panose="02020603050405020304" pitchFamily="18" charset="0"/>
                <a:cs typeface="Arial" pitchFamily="34" charset="0"/>
              </a:rPr>
            </a:br>
            <a:r>
              <a:rPr lang="en-US" altLang="ko-KR" sz="1200" b="1" dirty="0">
                <a:solidFill>
                  <a:schemeClr val="tx1">
                    <a:lumMod val="75000"/>
                    <a:lumOff val="25000"/>
                  </a:schemeClr>
                </a:solidFill>
                <a:latin typeface="Times New Roman" panose="02020603050405020304" pitchFamily="18" charset="0"/>
                <a:cs typeface="Arial" pitchFamily="34" charset="0"/>
              </a:rPr>
              <a:t>   administration of the course or subject.</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5</a:t>
            </a:fld>
            <a:endParaRPr lang="ko-KR" altLang="en-US"/>
          </a:p>
        </p:txBody>
      </p:sp>
    </p:spTree>
    <p:extLst>
      <p:ext uri="{BB962C8B-B14F-4D97-AF65-F5344CB8AC3E}">
        <p14:creationId xmlns:p14="http://schemas.microsoft.com/office/powerpoint/2010/main" val="46749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In this diagram we can see how LMS connects both the teacher and the students.</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 teacher can on one location and update the course materials like ppts, or quiz or assignments into the LMS Platform from her laptop.</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And students who are far away in another location can access the LMS platform to receive the material and submit their assignments and receive communication from the teacher.</a:t>
            </a:r>
          </a:p>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Students can easily access this by using their mobile phone or tablet or laptop. </a:t>
            </a:r>
            <a:endParaRPr lang="en-US" altLang="ko-KR" sz="1200" b="1" dirty="0">
              <a:solidFill>
                <a:schemeClr val="tx1">
                  <a:lumMod val="75000"/>
                  <a:lumOff val="25000"/>
                </a:schemeClr>
              </a:solidFill>
              <a:latin typeface="Times New Roman" panose="02020603050405020304" pitchFamily="18" charset="0"/>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6</a:t>
            </a:fld>
            <a:endParaRPr lang="ko-KR" altLang="en-US"/>
          </a:p>
        </p:txBody>
      </p:sp>
    </p:spTree>
    <p:extLst>
      <p:ext uri="{BB962C8B-B14F-4D97-AF65-F5344CB8AC3E}">
        <p14:creationId xmlns:p14="http://schemas.microsoft.com/office/powerpoint/2010/main" val="422879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basic components in an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Learning Content:-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That can be in the form of ppts, pdf, e-books, lecture videos, demonstration videos, </a:t>
            </a:r>
            <a:r>
              <a:rPr lang="en-US" altLang="ko-KR" sz="1200" b="1" dirty="0" err="1">
                <a:solidFill>
                  <a:schemeClr val="tx1">
                    <a:lumMod val="75000"/>
                    <a:lumOff val="25000"/>
                  </a:schemeClr>
                </a:solidFill>
                <a:latin typeface="Times New Roman" panose="02020603050405020304" pitchFamily="18" charset="0"/>
                <a:cs typeface="Times New Roman" panose="02020603050405020304" pitchFamily="18" charset="0"/>
              </a:rPr>
              <a:t>etc</a:t>
            </a:r>
            <a:endPar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Learning Management:-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refers to managing the learning process like scheduling which Unit and Subtopic will be accessed by the students on which date and in which order.</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Timetables:-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We can pre plan a timetable and schedule content delivery by selecting date and time.</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Evaluation:-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Quizzes, MCQ’s, Short Answer, Essay Question tools are available to assess the students learning at the end of each topic or unit. With these tools teacher can evaluate student learning and give score or grades.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Certificates:-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At end of the learning process if student has successfully completed course, e-certificates can be generated to mark their achievement. </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a:t>
            </a:r>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Reports:- </a:t>
            </a: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Tools are available to generate data like attendance or grade in a report like format to be used by teachers. </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7</a:t>
            </a:fld>
            <a:endParaRPr lang="ko-KR" altLang="en-US"/>
          </a:p>
        </p:txBody>
      </p:sp>
    </p:spTree>
    <p:extLst>
      <p:ext uri="{BB962C8B-B14F-4D97-AF65-F5344CB8AC3E}">
        <p14:creationId xmlns:p14="http://schemas.microsoft.com/office/powerpoint/2010/main" val="17504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Some of the common characteristics of all LMS includes: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 Ensuring Learning can happen at anytime and anywhere, that is not being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limited to physical geographical locations.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Most LMS gives multimedia tools lo make engaging lectures, like simple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pretest posttest quiz and delivery of videos or ppts etc.</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3. Streamline is often available in most LMS platforms, where students can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scroll back to previous class lectures and discussions of previous day or weeks.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4. Almost all LMS platforms strive to provide tools that makes learning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sessions simple yet engaging the students as much as possible.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5. Advanced Tracking &amp; Reporting Functions help teacher see overall class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performance and also see individual students progress &amp; learning activities.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6.Finally LMS helps to reduce time and Cost by giving students access to the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teacher and class remotely. They don’t have to physically travel and go to a </a:t>
            </a:r>
            <a:b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   physical classroom as they can access the class from the comfort of their home.</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8</a:t>
            </a:fld>
            <a:endParaRPr lang="ko-KR" altLang="en-US"/>
          </a:p>
        </p:txBody>
      </p:sp>
    </p:spTree>
    <p:extLst>
      <p:ext uri="{BB962C8B-B14F-4D97-AF65-F5344CB8AC3E}">
        <p14:creationId xmlns:p14="http://schemas.microsoft.com/office/powerpoint/2010/main" val="286668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Wingdings" panose="05000000000000000000" pitchFamily="2" charset="2"/>
              <a:buChar char="v"/>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There are basically two main elements in every LMS:</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1. SERVER</a:t>
            </a:r>
          </a:p>
          <a:p>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2. USER INTERFACE</a:t>
            </a: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Server:-</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is the back end of the LMS, the is the physical computer hardware, the place where all the data is stored.</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runs software that enable other programs to run and access the LMS.</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is the heart and brain of the LMS.</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If the server crashes the whole LMS will fail to function properly.</a:t>
            </a:r>
          </a:p>
          <a:p>
            <a:endParaRPr lang="en-US" altLang="ko-KR" sz="100" b="1"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altLang="ko-KR" sz="1200" b="1" u="sng" dirty="0">
                <a:solidFill>
                  <a:schemeClr val="tx1">
                    <a:lumMod val="75000"/>
                    <a:lumOff val="25000"/>
                  </a:schemeClr>
                </a:solidFill>
                <a:latin typeface="Times New Roman" panose="02020603050405020304" pitchFamily="18" charset="0"/>
                <a:cs typeface="Times New Roman" panose="02020603050405020304" pitchFamily="18" charset="0"/>
              </a:rPr>
              <a:t>User Interface:-</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This is the front end of the LMS, it is the App or software that the students and teachers use to access the LMS from their Phone, Tablet or Laptop.</a:t>
            </a:r>
          </a:p>
          <a:p>
            <a:pPr marL="225425" indent="-225425">
              <a:buFont typeface="Wingdings" panose="05000000000000000000" pitchFamily="2" charset="2"/>
              <a:buChar char="Ø"/>
            </a:pPr>
            <a:r>
              <a:rPr lang="en-US" altLang="ko-KR" sz="1200" b="1" dirty="0">
                <a:solidFill>
                  <a:schemeClr val="tx1">
                    <a:lumMod val="75000"/>
                    <a:lumOff val="25000"/>
                  </a:schemeClr>
                </a:solidFill>
                <a:latin typeface="Times New Roman" panose="02020603050405020304" pitchFamily="18" charset="0"/>
                <a:cs typeface="Times New Roman" panose="02020603050405020304" pitchFamily="18" charset="0"/>
              </a:rPr>
              <a:t>It has all the tools and function that allow the teacher and student to access the LMS</a:t>
            </a:r>
          </a:p>
          <a:p>
            <a:endParaRPr lang="en-US" dirty="0"/>
          </a:p>
        </p:txBody>
      </p:sp>
      <p:sp>
        <p:nvSpPr>
          <p:cNvPr id="4" name="Slide Number Placeholder 3"/>
          <p:cNvSpPr>
            <a:spLocks noGrp="1"/>
          </p:cNvSpPr>
          <p:nvPr>
            <p:ph type="sldNum" sz="quarter" idx="5"/>
          </p:nvPr>
        </p:nvSpPr>
        <p:spPr/>
        <p:txBody>
          <a:bodyPr/>
          <a:lstStyle/>
          <a:p>
            <a:fld id="{B6A81622-CD4D-4762-AB75-C7A32FE55F3D}" type="slidenum">
              <a:rPr lang="ko-KR" altLang="en-US" smtClean="0"/>
              <a:t>10</a:t>
            </a:fld>
            <a:endParaRPr lang="ko-KR" altLang="en-US"/>
          </a:p>
        </p:txBody>
      </p:sp>
    </p:spTree>
    <p:extLst>
      <p:ext uri="{BB962C8B-B14F-4D97-AF65-F5344CB8AC3E}">
        <p14:creationId xmlns:p14="http://schemas.microsoft.com/office/powerpoint/2010/main" val="2590719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21774"/>
            <a:ext cx="25152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95684" y="306962"/>
            <a:ext cx="3600400" cy="1152128"/>
          </a:xfrm>
          <a:prstGeom prst="rect">
            <a:avLst/>
          </a:prstGeom>
        </p:spPr>
        <p:txBody>
          <a:bodyPr anchor="ctr"/>
          <a:lstStyle>
            <a:lvl1pPr marL="0" indent="0" algn="l">
              <a:lnSpc>
                <a:spcPct val="100000"/>
              </a:lnSpc>
              <a:buNone/>
              <a:defRPr sz="3600" b="0" baseline="0">
                <a:solidFill>
                  <a:schemeClr val="tx1">
                    <a:lumMod val="75000"/>
                    <a:lumOff val="25000"/>
                  </a:schemeClr>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395536" y="1425182"/>
            <a:ext cx="3600400"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a:spcBef>
                <a:spcPts val="0"/>
              </a:spcBef>
              <a:defRPr/>
            </a:pPr>
            <a:r>
              <a:rPr lang="en-US" altLang="ko-KR" sz="1400" b="1" dirty="0"/>
              <a:t>INSERT THE TITLE </a:t>
            </a:r>
          </a:p>
          <a:p>
            <a:pPr>
              <a:spcBef>
                <a:spcPts val="0"/>
              </a:spcBef>
              <a:defRPr/>
            </a:pPr>
            <a:r>
              <a:rPr lang="en-US" altLang="ko-KR" sz="1400" b="1" dirty="0"/>
              <a:t>OF YOUR PRESENTATION HERE</a:t>
            </a:r>
            <a:endParaRPr lang="en-US" altLang="ko-KR" sz="14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305644" y="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305644" y="174375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3305644" y="3487500"/>
            <a:ext cx="2532712" cy="16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76481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249974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63785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5838356" y="0"/>
            <a:ext cx="330564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Picture Placeholder 2"/>
          <p:cNvSpPr>
            <a:spLocks noGrp="1"/>
          </p:cNvSpPr>
          <p:nvPr>
            <p:ph type="pic" idx="1" hasCustomPrompt="1"/>
          </p:nvPr>
        </p:nvSpPr>
        <p:spPr>
          <a:xfrm>
            <a:off x="3305644" y="0"/>
            <a:ext cx="25327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8446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ame 5"/>
          <p:cNvSpPr/>
          <p:nvPr userDrawn="1"/>
        </p:nvSpPr>
        <p:spPr>
          <a:xfrm>
            <a:off x="1225325" y="1276113"/>
            <a:ext cx="3816000" cy="3312000"/>
          </a:xfrm>
          <a:prstGeom prst="frame">
            <a:avLst>
              <a:gd name="adj1" fmla="val 1918"/>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Picture Placeholder 2"/>
          <p:cNvSpPr>
            <a:spLocks noGrp="1"/>
          </p:cNvSpPr>
          <p:nvPr>
            <p:ph type="pic" idx="1" hasCustomPrompt="1"/>
          </p:nvPr>
        </p:nvSpPr>
        <p:spPr>
          <a:xfrm>
            <a:off x="727001" y="555526"/>
            <a:ext cx="3816424" cy="3312000"/>
          </a:xfrm>
          <a:prstGeom prst="rect">
            <a:avLst/>
          </a:prstGeom>
          <a:solidFill>
            <a:schemeClr val="bg1">
              <a:lumMod val="95000"/>
            </a:schemeClr>
          </a:solidFill>
          <a:effectLst>
            <a:outerShdw blurRad="50800" dist="38100" dir="2700000" algn="tl"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53902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A4689631-BD19-446A-8744-6C48B21546F9}"/>
              </a:ext>
            </a:extLst>
          </p:cNvPr>
          <p:cNvSpPr>
            <a:spLocks noGrp="1"/>
          </p:cNvSpPr>
          <p:nvPr>
            <p:ph type="pic" idx="11" hasCustomPrompt="1"/>
          </p:nvPr>
        </p:nvSpPr>
        <p:spPr>
          <a:xfrm>
            <a:off x="707426" y="418289"/>
            <a:ext cx="7969461" cy="4163237"/>
          </a:xfrm>
          <a:custGeom>
            <a:avLst/>
            <a:gdLst>
              <a:gd name="connsiteX0" fmla="*/ 0 w 7969461"/>
              <a:gd name="connsiteY0" fmla="*/ 0 h 4163237"/>
              <a:gd name="connsiteX1" fmla="*/ 7969461 w 7969461"/>
              <a:gd name="connsiteY1" fmla="*/ 0 h 4163237"/>
              <a:gd name="connsiteX2" fmla="*/ 7969461 w 7969461"/>
              <a:gd name="connsiteY2" fmla="*/ 4163237 h 4163237"/>
            </a:gdLst>
            <a:ahLst/>
            <a:cxnLst>
              <a:cxn ang="0">
                <a:pos x="connsiteX0" y="connsiteY0"/>
              </a:cxn>
              <a:cxn ang="0">
                <a:pos x="connsiteX1" y="connsiteY1"/>
              </a:cxn>
              <a:cxn ang="0">
                <a:pos x="connsiteX2" y="connsiteY2"/>
              </a:cxn>
            </a:cxnLst>
            <a:rect l="l" t="t" r="r" b="b"/>
            <a:pathLst>
              <a:path w="7969461" h="4163237">
                <a:moveTo>
                  <a:pt x="0" y="0"/>
                </a:moveTo>
                <a:lnTo>
                  <a:pt x="7969461" y="0"/>
                </a:lnTo>
                <a:lnTo>
                  <a:pt x="7969461" y="4163237"/>
                </a:lnTo>
                <a:close/>
              </a:path>
            </a:pathLst>
          </a:custGeom>
          <a:solidFill>
            <a:schemeClr val="bg1">
              <a:lumMod val="95000"/>
            </a:schemeClr>
          </a:solidFill>
        </p:spPr>
        <p:txBody>
          <a:bodyPr wrap="square" tIns="360000" anchor="t">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그림 개체 틀 6">
            <a:extLst>
              <a:ext uri="{FF2B5EF4-FFF2-40B4-BE49-F238E27FC236}">
                <a16:creationId xmlns:a16="http://schemas.microsoft.com/office/drawing/2014/main" id="{E3AF9713-9B3A-4DAB-9E7B-6351A9AA7B18}"/>
              </a:ext>
            </a:extLst>
          </p:cNvPr>
          <p:cNvSpPr>
            <a:spLocks noGrp="1"/>
          </p:cNvSpPr>
          <p:nvPr>
            <p:ph type="pic" idx="12" hasCustomPrompt="1"/>
          </p:nvPr>
        </p:nvSpPr>
        <p:spPr>
          <a:xfrm>
            <a:off x="443152" y="555241"/>
            <a:ext cx="8002200" cy="4183732"/>
          </a:xfrm>
          <a:custGeom>
            <a:avLst/>
            <a:gdLst>
              <a:gd name="connsiteX0" fmla="*/ 19050 w 8002200"/>
              <a:gd name="connsiteY0" fmla="*/ 0 h 4183732"/>
              <a:gd name="connsiteX1" fmla="*/ 8002200 w 8002200"/>
              <a:gd name="connsiteY1" fmla="*/ 4174207 h 4183732"/>
              <a:gd name="connsiteX2" fmla="*/ 0 w 8002200"/>
              <a:gd name="connsiteY2" fmla="*/ 4183732 h 4183732"/>
            </a:gdLst>
            <a:ahLst/>
            <a:cxnLst>
              <a:cxn ang="0">
                <a:pos x="connsiteX0" y="connsiteY0"/>
              </a:cxn>
              <a:cxn ang="0">
                <a:pos x="connsiteX1" y="connsiteY1"/>
              </a:cxn>
              <a:cxn ang="0">
                <a:pos x="connsiteX2" y="connsiteY2"/>
              </a:cxn>
            </a:cxnLst>
            <a:rect l="l" t="t" r="r" b="b"/>
            <a:pathLst>
              <a:path w="8002200" h="4183732">
                <a:moveTo>
                  <a:pt x="19050" y="0"/>
                </a:moveTo>
                <a:lnTo>
                  <a:pt x="8002200" y="4174207"/>
                </a:lnTo>
                <a:lnTo>
                  <a:pt x="0" y="4183732"/>
                </a:lnTo>
                <a:close/>
              </a:path>
            </a:pathLst>
          </a:custGeom>
          <a:solidFill>
            <a:schemeClr val="bg1">
              <a:lumMod val="95000"/>
            </a:schemeClr>
          </a:solidFill>
        </p:spPr>
        <p:txBody>
          <a:bodyPr wrap="square" bIns="360000" anchor="b">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52353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4608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6912000" y="1851672"/>
            <a:ext cx="2232000" cy="288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04000" y="1851672"/>
            <a:ext cx="2232000" cy="28800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 Placeholder 9">
            <a:extLst>
              <a:ext uri="{FF2B5EF4-FFF2-40B4-BE49-F238E27FC236}">
                <a16:creationId xmlns:a16="http://schemas.microsoft.com/office/drawing/2014/main" id="{4BF4C512-4DAE-4643-9257-7408E3DC3D67}"/>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3" name="Text Placeholder 9">
            <a:extLst>
              <a:ext uri="{FF2B5EF4-FFF2-40B4-BE49-F238E27FC236}">
                <a16:creationId xmlns:a16="http://schemas.microsoft.com/office/drawing/2014/main" id="{98EDD950-F5C9-45A4-8368-CFD06C27295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43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838727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4860032" y="915566"/>
            <a:ext cx="3312368" cy="3312368"/>
            <a:chOff x="5112060" y="1203598"/>
            <a:chExt cx="3312368" cy="3312368"/>
          </a:xfrm>
        </p:grpSpPr>
        <p:sp>
          <p:nvSpPr>
            <p:cNvPr id="3" name="Oval 2"/>
            <p:cNvSpPr/>
            <p:nvPr userDrawn="1"/>
          </p:nvSpPr>
          <p:spPr>
            <a:xfrm>
              <a:off x="5184068" y="1275606"/>
              <a:ext cx="3168352" cy="31683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6"/>
            <p:cNvSpPr/>
            <p:nvPr userDrawn="1"/>
          </p:nvSpPr>
          <p:spPr>
            <a:xfrm>
              <a:off x="5112060" y="1203598"/>
              <a:ext cx="3312368" cy="3312368"/>
            </a:xfrm>
            <a:prstGeom prst="ellipse">
              <a:avLst/>
            </a:prstGeom>
            <a:no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Parallelogram 1"/>
          <p:cNvSpPr/>
          <p:nvPr userDrawn="1"/>
        </p:nvSpPr>
        <p:spPr>
          <a:xfrm>
            <a:off x="0" y="0"/>
            <a:ext cx="4968552" cy="5143500"/>
          </a:xfrm>
          <a:prstGeom prst="parallelogram">
            <a:avLst>
              <a:gd name="adj" fmla="val 55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932040" y="1923678"/>
            <a:ext cx="3168352" cy="989444"/>
          </a:xfrm>
          <a:prstGeom prst="rect">
            <a:avLst/>
          </a:prstGeom>
        </p:spPr>
        <p:txBody>
          <a:bodyPr anchor="ctr"/>
          <a:lstStyle>
            <a:lvl1pPr marL="0" indent="0" algn="ctr">
              <a:lnSpc>
                <a:spcPct val="80000"/>
              </a:lnSpc>
              <a:buNone/>
              <a:defRPr sz="3600" b="0" baseline="0">
                <a:solidFill>
                  <a:schemeClr val="accent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932040" y="2890262"/>
            <a:ext cx="3168352" cy="473576"/>
          </a:xfrm>
          <a:prstGeom prst="rect">
            <a:avLst/>
          </a:prstGeom>
        </p:spPr>
        <p:txBody>
          <a:bodyPr anchor="ctr"/>
          <a:lstStyle>
            <a:lvl1pPr marL="0" indent="0" algn="ctr">
              <a:lnSpc>
                <a:spcPct val="90000"/>
              </a:lnSpc>
              <a:buNone/>
              <a:defRPr sz="1200" b="0" baseline="0">
                <a:solidFill>
                  <a:schemeClr val="accent1"/>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446" y="1364637"/>
            <a:ext cx="2316681" cy="2414225"/>
          </a:xfrm>
          <a:prstGeom prst="rect">
            <a:avLst/>
          </a:prstGeom>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4595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6011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Oval 1"/>
          <p:cNvSpPr/>
          <p:nvPr userDrawn="1"/>
        </p:nvSpPr>
        <p:spPr>
          <a:xfrm>
            <a:off x="3203848" y="483518"/>
            <a:ext cx="2736304" cy="273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95936" y="1059582"/>
            <a:ext cx="1434734" cy="1495144"/>
          </a:xfrm>
          <a:prstGeom prst="rect">
            <a:avLst/>
          </a:prstGeom>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5"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 Placeholder 9">
            <a:extLst>
              <a:ext uri="{FF2B5EF4-FFF2-40B4-BE49-F238E27FC236}">
                <a16:creationId xmlns:a16="http://schemas.microsoft.com/office/drawing/2014/main" id="{BB950223-00FB-4696-91A1-2942A42439C6}"/>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a:extLst>
              <a:ext uri="{FF2B5EF4-FFF2-40B4-BE49-F238E27FC236}">
                <a16:creationId xmlns:a16="http://schemas.microsoft.com/office/drawing/2014/main" id="{53766E37-EEB2-4FF0-8A85-A793B8C2412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269979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15A12"/>
              </a:solidFill>
            </a:endParaRPr>
          </a:p>
        </p:txBody>
      </p:sp>
      <p:sp>
        <p:nvSpPr>
          <p:cNvPr id="6" name="Text Placeholder 9"/>
          <p:cNvSpPr>
            <a:spLocks noGrp="1"/>
          </p:cNvSpPr>
          <p:nvPr>
            <p:ph type="body" sz="quarter" idx="10" hasCustomPrompt="1"/>
          </p:nvPr>
        </p:nvSpPr>
        <p:spPr>
          <a:xfrm>
            <a:off x="233772" y="2715766"/>
            <a:ext cx="2232248" cy="1440160"/>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Columns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600" y="3651870"/>
            <a:ext cx="892306" cy="929877"/>
          </a:xfrm>
          <a:prstGeom prst="rect">
            <a:avLst/>
          </a:prstGeom>
        </p:spPr>
      </p:pic>
    </p:spTree>
    <p:extLst>
      <p:ext uri="{BB962C8B-B14F-4D97-AF65-F5344CB8AC3E}">
        <p14:creationId xmlns:p14="http://schemas.microsoft.com/office/powerpoint/2010/main" val="54370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971600" y="1779662"/>
            <a:ext cx="7272808" cy="2304256"/>
          </a:xfrm>
          <a:prstGeom prst="rect">
            <a:avLst/>
          </a:prstGeom>
          <a:no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3065165" y="633684"/>
            <a:ext cx="345638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065017" y="124784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Oval 1"/>
          <p:cNvSpPr/>
          <p:nvPr userDrawn="1"/>
        </p:nvSpPr>
        <p:spPr>
          <a:xfrm>
            <a:off x="1403648" y="997099"/>
            <a:ext cx="1584176" cy="1584176"/>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3688" y="1247848"/>
            <a:ext cx="951045" cy="991089"/>
          </a:xfrm>
          <a:prstGeom prst="rect">
            <a:avLst/>
          </a:prstGeom>
        </p:spPr>
      </p:pic>
    </p:spTree>
    <p:extLst>
      <p:ext uri="{BB962C8B-B14F-4D97-AF65-F5344CB8AC3E}">
        <p14:creationId xmlns:p14="http://schemas.microsoft.com/office/powerpoint/2010/main" val="50801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4876006"/>
            <a:ext cx="9144000" cy="267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9" hasCustomPrompt="1"/>
          </p:nvPr>
        </p:nvSpPr>
        <p:spPr>
          <a:xfrm>
            <a:off x="702197" y="1650529"/>
            <a:ext cx="1694284" cy="1857325"/>
          </a:xfrm>
          <a:prstGeom prst="rect">
            <a:avLst/>
          </a:prstGeom>
          <a:solidFill>
            <a:schemeClr val="bg1">
              <a:lumMod val="95000"/>
            </a:schemeClr>
          </a:solidFill>
          <a:ln w="25400">
            <a:solidFill>
              <a:schemeClr val="accent1"/>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Box 12"/>
          <p:cNvSpPr txBox="1"/>
          <p:nvPr userDrawn="1"/>
        </p:nvSpPr>
        <p:spPr>
          <a:xfrm>
            <a:off x="558602" y="1094745"/>
            <a:ext cx="569387" cy="1015663"/>
          </a:xfrm>
          <a:prstGeom prst="rect">
            <a:avLst/>
          </a:prstGeom>
          <a:noFill/>
        </p:spPr>
        <p:txBody>
          <a:bodyPr wrap="none" rtlCol="0">
            <a:spAutoFit/>
          </a:bodyPr>
          <a:lstStyle/>
          <a:p>
            <a:r>
              <a:rPr lang="en-US" altLang="ko-KR" sz="6000" b="1" dirty="0">
                <a:solidFill>
                  <a:schemeClr val="accent1"/>
                </a:solidFill>
                <a:latin typeface="+mn-lt"/>
                <a:cs typeface="Arial" pitchFamily="34" charset="0"/>
              </a:rPr>
              <a:t>“</a:t>
            </a:r>
            <a:endParaRPr lang="ko-KR" altLang="en-US" sz="6000" b="1" dirty="0">
              <a:solidFill>
                <a:schemeClr val="accent1"/>
              </a:solidFill>
              <a:latin typeface="+mn-lt"/>
              <a:cs typeface="Arial" pitchFamily="34" charset="0"/>
            </a:endParaRPr>
          </a:p>
        </p:txBody>
      </p:sp>
      <p:sp>
        <p:nvSpPr>
          <p:cNvPr id="14" name="TextBox 13"/>
          <p:cNvSpPr txBox="1"/>
          <p:nvPr userDrawn="1"/>
        </p:nvSpPr>
        <p:spPr>
          <a:xfrm rot="10800000">
            <a:off x="1971109" y="3507855"/>
            <a:ext cx="569387" cy="1015663"/>
          </a:xfrm>
          <a:prstGeom prst="rect">
            <a:avLst/>
          </a:prstGeom>
          <a:noFill/>
        </p:spPr>
        <p:txBody>
          <a:bodyPr wrap="none" rtlCol="0">
            <a:spAutoFit/>
          </a:bodyPr>
          <a:lstStyle/>
          <a:p>
            <a:r>
              <a:rPr lang="en-US" altLang="ko-KR" sz="6000" b="1" dirty="0">
                <a:solidFill>
                  <a:schemeClr val="accent1"/>
                </a:solidFill>
                <a:latin typeface="+mn-lt"/>
                <a:cs typeface="Arial" pitchFamily="34" charset="0"/>
              </a:rPr>
              <a:t>“</a:t>
            </a:r>
            <a:endParaRPr lang="ko-KR" altLang="en-US" sz="6000" b="1" dirty="0">
              <a:solidFill>
                <a:schemeClr val="accent1"/>
              </a:solidFill>
              <a:latin typeface="+mn-lt"/>
              <a:cs typeface="Arial" pitchFamily="34" charset="0"/>
            </a:endParaRPr>
          </a:p>
        </p:txBody>
      </p:sp>
      <p:sp>
        <p:nvSpPr>
          <p:cNvPr id="15" name="Picture Placeholder 2"/>
          <p:cNvSpPr>
            <a:spLocks noGrp="1"/>
          </p:cNvSpPr>
          <p:nvPr>
            <p:ph type="pic" idx="20" hasCustomPrompt="1"/>
          </p:nvPr>
        </p:nvSpPr>
        <p:spPr>
          <a:xfrm>
            <a:off x="2705142" y="1650529"/>
            <a:ext cx="1694284" cy="1857325"/>
          </a:xfrm>
          <a:prstGeom prst="rect">
            <a:avLst/>
          </a:prstGeom>
          <a:solidFill>
            <a:schemeClr val="bg1">
              <a:lumMod val="95000"/>
            </a:schemeClr>
          </a:solidFill>
          <a:ln w="25400">
            <a:solidFill>
              <a:schemeClr val="accent2"/>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TextBox 15"/>
          <p:cNvSpPr txBox="1"/>
          <p:nvPr userDrawn="1"/>
        </p:nvSpPr>
        <p:spPr>
          <a:xfrm>
            <a:off x="2561547" y="1094745"/>
            <a:ext cx="569387" cy="1015663"/>
          </a:xfrm>
          <a:prstGeom prst="rect">
            <a:avLst/>
          </a:prstGeom>
          <a:noFill/>
        </p:spPr>
        <p:txBody>
          <a:bodyPr wrap="none" rtlCol="0">
            <a:spAutoFit/>
          </a:bodyPr>
          <a:lstStyle/>
          <a:p>
            <a:r>
              <a:rPr lang="en-US" altLang="ko-KR" sz="6000" b="1" dirty="0">
                <a:solidFill>
                  <a:schemeClr val="accent2"/>
                </a:solidFill>
                <a:latin typeface="+mn-lt"/>
                <a:cs typeface="Arial" pitchFamily="34" charset="0"/>
              </a:rPr>
              <a:t>“</a:t>
            </a:r>
            <a:endParaRPr lang="ko-KR" altLang="en-US" sz="6000" b="1" dirty="0">
              <a:solidFill>
                <a:schemeClr val="accent2"/>
              </a:solidFill>
              <a:latin typeface="+mn-lt"/>
              <a:cs typeface="Arial" pitchFamily="34" charset="0"/>
            </a:endParaRPr>
          </a:p>
        </p:txBody>
      </p:sp>
      <p:sp>
        <p:nvSpPr>
          <p:cNvPr id="17" name="TextBox 16"/>
          <p:cNvSpPr txBox="1"/>
          <p:nvPr userDrawn="1"/>
        </p:nvSpPr>
        <p:spPr>
          <a:xfrm rot="10800000">
            <a:off x="3974054" y="3507854"/>
            <a:ext cx="569387" cy="1015663"/>
          </a:xfrm>
          <a:prstGeom prst="rect">
            <a:avLst/>
          </a:prstGeom>
          <a:noFill/>
        </p:spPr>
        <p:txBody>
          <a:bodyPr wrap="none" rtlCol="0">
            <a:spAutoFit/>
          </a:bodyPr>
          <a:lstStyle/>
          <a:p>
            <a:r>
              <a:rPr lang="en-US" altLang="ko-KR" sz="6000" b="1" dirty="0">
                <a:solidFill>
                  <a:schemeClr val="accent2"/>
                </a:solidFill>
                <a:latin typeface="+mn-lt"/>
                <a:cs typeface="Arial" pitchFamily="34" charset="0"/>
              </a:rPr>
              <a:t>“</a:t>
            </a:r>
            <a:endParaRPr lang="ko-KR" altLang="en-US" sz="6000" b="1" dirty="0">
              <a:solidFill>
                <a:schemeClr val="accent2"/>
              </a:solidFill>
              <a:latin typeface="+mn-lt"/>
              <a:cs typeface="Arial" pitchFamily="34" charset="0"/>
            </a:endParaRPr>
          </a:p>
        </p:txBody>
      </p:sp>
      <p:sp>
        <p:nvSpPr>
          <p:cNvPr id="18" name="Picture Placeholder 2"/>
          <p:cNvSpPr>
            <a:spLocks noGrp="1"/>
          </p:cNvSpPr>
          <p:nvPr>
            <p:ph type="pic" idx="21" hasCustomPrompt="1"/>
          </p:nvPr>
        </p:nvSpPr>
        <p:spPr>
          <a:xfrm>
            <a:off x="4708087" y="1650529"/>
            <a:ext cx="1694284" cy="1857325"/>
          </a:xfrm>
          <a:prstGeom prst="rect">
            <a:avLst/>
          </a:prstGeom>
          <a:solidFill>
            <a:schemeClr val="bg1">
              <a:lumMod val="95000"/>
            </a:schemeClr>
          </a:solidFill>
          <a:ln w="25400">
            <a:solidFill>
              <a:schemeClr val="accent3"/>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TextBox 18"/>
          <p:cNvSpPr txBox="1"/>
          <p:nvPr userDrawn="1"/>
        </p:nvSpPr>
        <p:spPr>
          <a:xfrm>
            <a:off x="4564492" y="1094745"/>
            <a:ext cx="569387" cy="1015663"/>
          </a:xfrm>
          <a:prstGeom prst="rect">
            <a:avLst/>
          </a:prstGeom>
          <a:noFill/>
        </p:spPr>
        <p:txBody>
          <a:bodyPr wrap="none" rtlCol="0">
            <a:spAutoFit/>
          </a:bodyPr>
          <a:lstStyle/>
          <a:p>
            <a:r>
              <a:rPr lang="en-US" altLang="ko-KR" sz="6000" b="1" dirty="0">
                <a:solidFill>
                  <a:schemeClr val="accent3"/>
                </a:solidFill>
                <a:latin typeface="+mn-lt"/>
                <a:cs typeface="Arial" pitchFamily="34" charset="0"/>
              </a:rPr>
              <a:t>“</a:t>
            </a:r>
            <a:endParaRPr lang="ko-KR" altLang="en-US" sz="6000" b="1" dirty="0">
              <a:solidFill>
                <a:schemeClr val="accent3"/>
              </a:solidFill>
              <a:latin typeface="+mn-lt"/>
              <a:cs typeface="Arial" pitchFamily="34" charset="0"/>
            </a:endParaRPr>
          </a:p>
        </p:txBody>
      </p:sp>
      <p:sp>
        <p:nvSpPr>
          <p:cNvPr id="20" name="TextBox 19"/>
          <p:cNvSpPr txBox="1"/>
          <p:nvPr userDrawn="1"/>
        </p:nvSpPr>
        <p:spPr>
          <a:xfrm rot="10800000">
            <a:off x="5976999" y="3507854"/>
            <a:ext cx="569387" cy="1015663"/>
          </a:xfrm>
          <a:prstGeom prst="rect">
            <a:avLst/>
          </a:prstGeom>
          <a:noFill/>
        </p:spPr>
        <p:txBody>
          <a:bodyPr wrap="none" rtlCol="0">
            <a:spAutoFit/>
          </a:bodyPr>
          <a:lstStyle/>
          <a:p>
            <a:r>
              <a:rPr lang="en-US" altLang="ko-KR" sz="6000" b="1" dirty="0">
                <a:solidFill>
                  <a:schemeClr val="accent3"/>
                </a:solidFill>
                <a:latin typeface="+mn-lt"/>
                <a:cs typeface="Arial" pitchFamily="34" charset="0"/>
              </a:rPr>
              <a:t>“</a:t>
            </a:r>
            <a:endParaRPr lang="ko-KR" altLang="en-US" sz="6000" b="1" dirty="0">
              <a:solidFill>
                <a:schemeClr val="accent3"/>
              </a:solidFill>
              <a:latin typeface="+mn-lt"/>
              <a:cs typeface="Arial" pitchFamily="34" charset="0"/>
            </a:endParaRPr>
          </a:p>
        </p:txBody>
      </p:sp>
      <p:sp>
        <p:nvSpPr>
          <p:cNvPr id="24" name="Picture Placeholder 2"/>
          <p:cNvSpPr>
            <a:spLocks noGrp="1"/>
          </p:cNvSpPr>
          <p:nvPr>
            <p:ph type="pic" idx="22" hasCustomPrompt="1"/>
          </p:nvPr>
        </p:nvSpPr>
        <p:spPr>
          <a:xfrm>
            <a:off x="6711032" y="1650529"/>
            <a:ext cx="1694284" cy="1857325"/>
          </a:xfrm>
          <a:prstGeom prst="rect">
            <a:avLst/>
          </a:prstGeom>
          <a:solidFill>
            <a:schemeClr val="bg1">
              <a:lumMod val="95000"/>
            </a:schemeClr>
          </a:solidFill>
          <a:ln w="25400">
            <a:solidFill>
              <a:schemeClr val="accent4"/>
            </a:solidFill>
          </a:ln>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TextBox 24"/>
          <p:cNvSpPr txBox="1"/>
          <p:nvPr userDrawn="1"/>
        </p:nvSpPr>
        <p:spPr>
          <a:xfrm>
            <a:off x="6567437" y="1094745"/>
            <a:ext cx="569387" cy="1015663"/>
          </a:xfrm>
          <a:prstGeom prst="rect">
            <a:avLst/>
          </a:prstGeom>
          <a:noFill/>
        </p:spPr>
        <p:txBody>
          <a:bodyPr wrap="none" rtlCol="0">
            <a:spAutoFit/>
          </a:bodyPr>
          <a:lstStyle/>
          <a:p>
            <a:r>
              <a:rPr lang="en-US" altLang="ko-KR" sz="6000" b="1" dirty="0">
                <a:solidFill>
                  <a:schemeClr val="accent4"/>
                </a:solidFill>
                <a:latin typeface="+mn-lt"/>
                <a:cs typeface="Arial" pitchFamily="34" charset="0"/>
              </a:rPr>
              <a:t>“</a:t>
            </a:r>
            <a:endParaRPr lang="ko-KR" altLang="en-US" sz="6000" b="1" dirty="0">
              <a:solidFill>
                <a:schemeClr val="accent4"/>
              </a:solidFill>
              <a:latin typeface="+mn-lt"/>
              <a:cs typeface="Arial" pitchFamily="34" charset="0"/>
            </a:endParaRPr>
          </a:p>
        </p:txBody>
      </p:sp>
      <p:sp>
        <p:nvSpPr>
          <p:cNvPr id="26" name="TextBox 25"/>
          <p:cNvSpPr txBox="1"/>
          <p:nvPr userDrawn="1"/>
        </p:nvSpPr>
        <p:spPr>
          <a:xfrm rot="10800000">
            <a:off x="7979944" y="3507854"/>
            <a:ext cx="569387" cy="1015663"/>
          </a:xfrm>
          <a:prstGeom prst="rect">
            <a:avLst/>
          </a:prstGeom>
          <a:noFill/>
        </p:spPr>
        <p:txBody>
          <a:bodyPr wrap="none" rtlCol="0">
            <a:spAutoFit/>
          </a:bodyPr>
          <a:lstStyle/>
          <a:p>
            <a:r>
              <a:rPr lang="en-US" altLang="ko-KR" sz="6000" b="1" dirty="0">
                <a:solidFill>
                  <a:schemeClr val="accent4"/>
                </a:solidFill>
                <a:latin typeface="+mn-lt"/>
                <a:cs typeface="Arial" pitchFamily="34" charset="0"/>
              </a:rPr>
              <a:t>“</a:t>
            </a:r>
            <a:endParaRPr lang="ko-KR" altLang="en-US" sz="6000" b="1" dirty="0">
              <a:solidFill>
                <a:schemeClr val="accent4"/>
              </a:solidFill>
              <a:latin typeface="+mn-lt"/>
              <a:cs typeface="Arial" pitchFamily="34" charset="0"/>
            </a:endParaRPr>
          </a:p>
        </p:txBody>
      </p:sp>
      <p:sp>
        <p:nvSpPr>
          <p:cNvPr id="21" name="Text Placeholder 9">
            <a:extLst>
              <a:ext uri="{FF2B5EF4-FFF2-40B4-BE49-F238E27FC236}">
                <a16:creationId xmlns:a16="http://schemas.microsoft.com/office/drawing/2014/main" id="{D51F5F4D-AF26-4E42-A648-9F169B4F9C50}"/>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22" name="Text Placeholder 9">
            <a:extLst>
              <a:ext uri="{FF2B5EF4-FFF2-40B4-BE49-F238E27FC236}">
                <a16:creationId xmlns:a16="http://schemas.microsoft.com/office/drawing/2014/main" id="{45905915-7BC8-4C72-B443-E5B791BC98DE}"/>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27" name="Picture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8100392" y="4145959"/>
            <a:ext cx="848311" cy="884029"/>
          </a:xfrm>
          <a:prstGeom prst="rect">
            <a:avLst/>
          </a:prstGeom>
        </p:spPr>
      </p:pic>
    </p:spTree>
    <p:extLst>
      <p:ext uri="{BB962C8B-B14F-4D97-AF65-F5344CB8AC3E}">
        <p14:creationId xmlns:p14="http://schemas.microsoft.com/office/powerpoint/2010/main" val="167268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504" y="1385328"/>
            <a:ext cx="3060911" cy="3706702"/>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849302" y="1523475"/>
            <a:ext cx="1765288" cy="27268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a:extLst>
              <a:ext uri="{FF2B5EF4-FFF2-40B4-BE49-F238E27FC236}">
                <a16:creationId xmlns:a16="http://schemas.microsoft.com/office/drawing/2014/main" id="{EDC0AA38-FF1B-46A5-B781-E94C0DAF549D}"/>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C57DDDA-918B-4F4E-B705-53DBB230A5C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2550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459"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12"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586A1ABE-161D-4DB1-B774-1153E4471A63}"/>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67369799-0345-405E-A17B-2F89B880EF71}"/>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150167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8" r:id="rId4"/>
    <p:sldLayoutId id="2147483669" r:id="rId5"/>
    <p:sldLayoutId id="2147483661" r:id="rId6"/>
    <p:sldLayoutId id="2147483662" r:id="rId7"/>
    <p:sldLayoutId id="2147483663" r:id="rId8"/>
    <p:sldLayoutId id="2147483664" r:id="rId9"/>
    <p:sldLayoutId id="2147483665" r:id="rId10"/>
    <p:sldLayoutId id="2147483670" r:id="rId11"/>
    <p:sldLayoutId id="2147483666" r:id="rId12"/>
    <p:sldLayoutId id="2147483667" r:id="rId13"/>
    <p:sldLayoutId id="2147483671" r:id="rId14"/>
    <p:sldLayoutId id="2147483656"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23.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536" y="123478"/>
            <a:ext cx="4752528" cy="2667076"/>
          </a:xfrm>
        </p:spPr>
        <p:txBody>
          <a:bodyPr/>
          <a:lstStyle/>
          <a:p>
            <a:pPr algn="just"/>
            <a:r>
              <a:rPr lang="en-US" sz="5400" b="1" dirty="0">
                <a:solidFill>
                  <a:schemeClr val="tx1"/>
                </a:solidFill>
                <a:highlight>
                  <a:srgbClr val="FFFF00"/>
                </a:highlight>
              </a:rPr>
              <a:t>L</a:t>
            </a:r>
            <a:r>
              <a:rPr lang="en-US" sz="4400" b="1" dirty="0">
                <a:solidFill>
                  <a:schemeClr val="tx1"/>
                </a:solidFill>
              </a:rPr>
              <a:t>EARNING</a:t>
            </a:r>
          </a:p>
          <a:p>
            <a:pPr algn="just"/>
            <a:r>
              <a:rPr lang="en-US" sz="5400" b="1">
                <a:solidFill>
                  <a:schemeClr val="tx1"/>
                </a:solidFill>
                <a:highlight>
                  <a:srgbClr val="FFFF00"/>
                </a:highlight>
              </a:rPr>
              <a:t>M</a:t>
            </a:r>
            <a:r>
              <a:rPr lang="en-US" sz="4400" b="1">
                <a:solidFill>
                  <a:schemeClr val="tx1"/>
                </a:solidFill>
              </a:rPr>
              <a:t>ANAGEMENT</a:t>
            </a:r>
            <a:endParaRPr lang="en-US" sz="4400" b="1" dirty="0">
              <a:solidFill>
                <a:schemeClr val="tx1"/>
              </a:solidFill>
            </a:endParaRPr>
          </a:p>
          <a:p>
            <a:r>
              <a:rPr lang="en-US" sz="5400" b="1" dirty="0">
                <a:solidFill>
                  <a:schemeClr val="tx1"/>
                </a:solidFill>
                <a:highlight>
                  <a:srgbClr val="FFFF00"/>
                </a:highlight>
              </a:rPr>
              <a:t>S</a:t>
            </a:r>
            <a:r>
              <a:rPr lang="en-US" sz="4400" b="1" dirty="0">
                <a:solidFill>
                  <a:schemeClr val="tx1"/>
                </a:solidFill>
              </a:rPr>
              <a:t>YSTEM</a:t>
            </a:r>
          </a:p>
        </p:txBody>
      </p:sp>
      <p:sp>
        <p:nvSpPr>
          <p:cNvPr id="5" name="Text Placeholder 4">
            <a:extLst>
              <a:ext uri="{FF2B5EF4-FFF2-40B4-BE49-F238E27FC236}">
                <a16:creationId xmlns:a16="http://schemas.microsoft.com/office/drawing/2014/main" id="{0A45E673-F8C3-1896-1EF2-521A27AC0C6B}"/>
              </a:ext>
            </a:extLst>
          </p:cNvPr>
          <p:cNvSpPr>
            <a:spLocks noGrp="1"/>
          </p:cNvSpPr>
          <p:nvPr>
            <p:ph type="body" sz="quarter" idx="11"/>
          </p:nvPr>
        </p:nvSpPr>
        <p:spPr>
          <a:xfrm>
            <a:off x="395536" y="3507854"/>
            <a:ext cx="3600400" cy="504056"/>
          </a:xfrm>
        </p:spPr>
        <p:txBody>
          <a:bodyPr/>
          <a:lstStyle/>
          <a:p>
            <a:r>
              <a:rPr lang="en-US" b="1"/>
              <a:t>SWATHI J U (192124129)</a:t>
            </a:r>
          </a:p>
          <a:p>
            <a:r>
              <a:rPr lang="en-US" b="1"/>
              <a:t>AARTHI S (192124189)</a:t>
            </a:r>
            <a:endParaRPr lang="en-IN" b="1"/>
          </a:p>
        </p:txBody>
      </p:sp>
    </p:spTree>
    <p:extLst>
      <p:ext uri="{BB962C8B-B14F-4D97-AF65-F5344CB8AC3E}">
        <p14:creationId xmlns:p14="http://schemas.microsoft.com/office/powerpoint/2010/main" val="45865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1331640" y="123478"/>
            <a:ext cx="6552728" cy="751166"/>
          </a:xfrm>
          <a:prstGeom prst="rect">
            <a:avLst/>
          </a:prstGeom>
          <a:blipFill>
            <a:blip r:embed="rId3" cstate="print"/>
            <a:stretch>
              <a:fillRect/>
            </a:stretch>
          </a:blipFill>
        </p:spPr>
        <p:txBody>
          <a:bodyPr wrap="square" lIns="0" tIns="0" rIns="0" bIns="0" rtlCol="0"/>
          <a:lstStyle/>
          <a:p>
            <a:endParaRPr dirty="0"/>
          </a:p>
        </p:txBody>
      </p:sp>
      <p:sp>
        <p:nvSpPr>
          <p:cNvPr id="34" name="TextBox 33">
            <a:extLst>
              <a:ext uri="{FF2B5EF4-FFF2-40B4-BE49-F238E27FC236}">
                <a16:creationId xmlns:a16="http://schemas.microsoft.com/office/drawing/2014/main" id="{E30FDECB-063E-4CC2-8298-C309D466932F}"/>
              </a:ext>
            </a:extLst>
          </p:cNvPr>
          <p:cNvSpPr txBox="1"/>
          <p:nvPr/>
        </p:nvSpPr>
        <p:spPr>
          <a:xfrm>
            <a:off x="-225152" y="927179"/>
            <a:ext cx="4797152" cy="492443"/>
          </a:xfrm>
          <a:prstGeom prst="rect">
            <a:avLst/>
          </a:prstGeom>
          <a:noFill/>
        </p:spPr>
        <p:txBody>
          <a:bodyPr wrap="square" rtlCol="0">
            <a:spAutoFit/>
          </a:bodyPr>
          <a:lstStyle/>
          <a:p>
            <a:pPr algn="ctr"/>
            <a:r>
              <a:rPr lang="en-US" altLang="ko-KR" sz="2600" b="1" dirty="0">
                <a:solidFill>
                  <a:schemeClr val="accent1"/>
                </a:solidFill>
                <a:cs typeface="Arial" pitchFamily="34" charset="0"/>
              </a:rPr>
              <a:t>1.SERVER</a:t>
            </a:r>
            <a:endParaRPr lang="ko-KR" altLang="en-US" sz="2600" b="1" dirty="0">
              <a:solidFill>
                <a:schemeClr val="accent1"/>
              </a:solidFill>
              <a:cs typeface="Arial" pitchFamily="34" charset="0"/>
            </a:endParaRPr>
          </a:p>
        </p:txBody>
      </p:sp>
      <p:sp>
        <p:nvSpPr>
          <p:cNvPr id="5" name="TextBox 4">
            <a:extLst>
              <a:ext uri="{FF2B5EF4-FFF2-40B4-BE49-F238E27FC236}">
                <a16:creationId xmlns:a16="http://schemas.microsoft.com/office/drawing/2014/main" id="{D49C3203-8558-4490-AF50-D5FAAA803225}"/>
              </a:ext>
            </a:extLst>
          </p:cNvPr>
          <p:cNvSpPr txBox="1"/>
          <p:nvPr/>
        </p:nvSpPr>
        <p:spPr>
          <a:xfrm>
            <a:off x="0" y="197227"/>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ELEMENTS OF LMS</a:t>
            </a:r>
            <a:endParaRPr lang="ko-KR" altLang="en-US" sz="3600" b="1" dirty="0">
              <a:solidFill>
                <a:schemeClr val="bg1"/>
              </a:solidFill>
              <a:cs typeface="Arial" pitchFamily="34" charset="0"/>
            </a:endParaRPr>
          </a:p>
        </p:txBody>
      </p:sp>
      <p:pic>
        <p:nvPicPr>
          <p:cNvPr id="6" name="Picture 5">
            <a:extLst>
              <a:ext uri="{FF2B5EF4-FFF2-40B4-BE49-F238E27FC236}">
                <a16:creationId xmlns:a16="http://schemas.microsoft.com/office/drawing/2014/main" id="{E03CDED4-EC71-4771-9C5A-E6D4BE93A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1398137"/>
            <a:ext cx="4065367" cy="3398046"/>
          </a:xfrm>
          <a:prstGeom prst="rect">
            <a:avLst/>
          </a:prstGeom>
          <a:ln w="38100">
            <a:solidFill>
              <a:schemeClr val="accent4"/>
            </a:solidFill>
          </a:ln>
        </p:spPr>
      </p:pic>
      <p:pic>
        <p:nvPicPr>
          <p:cNvPr id="8" name="Picture 7">
            <a:extLst>
              <a:ext uri="{FF2B5EF4-FFF2-40B4-BE49-F238E27FC236}">
                <a16:creationId xmlns:a16="http://schemas.microsoft.com/office/drawing/2014/main" id="{F1A1C790-94DF-4C20-96B5-5114668ED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1685722"/>
            <a:ext cx="3672408" cy="2470204"/>
          </a:xfrm>
          <a:prstGeom prst="rect">
            <a:avLst/>
          </a:prstGeom>
        </p:spPr>
      </p:pic>
      <p:pic>
        <p:nvPicPr>
          <p:cNvPr id="10" name="Picture 9">
            <a:extLst>
              <a:ext uri="{FF2B5EF4-FFF2-40B4-BE49-F238E27FC236}">
                <a16:creationId xmlns:a16="http://schemas.microsoft.com/office/drawing/2014/main" id="{F6AF5453-4D63-456B-84E2-C01FFB53D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521177"/>
            <a:ext cx="4670784" cy="3504889"/>
          </a:xfrm>
          <a:prstGeom prst="rect">
            <a:avLst/>
          </a:prstGeom>
        </p:spPr>
      </p:pic>
      <p:sp>
        <p:nvSpPr>
          <p:cNvPr id="13" name="TextBox 12">
            <a:extLst>
              <a:ext uri="{FF2B5EF4-FFF2-40B4-BE49-F238E27FC236}">
                <a16:creationId xmlns:a16="http://schemas.microsoft.com/office/drawing/2014/main" id="{B4B8866A-5B30-4B2F-BA16-6550B3100D89}"/>
              </a:ext>
            </a:extLst>
          </p:cNvPr>
          <p:cNvSpPr txBox="1"/>
          <p:nvPr/>
        </p:nvSpPr>
        <p:spPr>
          <a:xfrm>
            <a:off x="4445632" y="999187"/>
            <a:ext cx="4797152" cy="492443"/>
          </a:xfrm>
          <a:prstGeom prst="rect">
            <a:avLst/>
          </a:prstGeom>
          <a:noFill/>
        </p:spPr>
        <p:txBody>
          <a:bodyPr wrap="square" rtlCol="0">
            <a:spAutoFit/>
          </a:bodyPr>
          <a:lstStyle/>
          <a:p>
            <a:pPr algn="ctr"/>
            <a:r>
              <a:rPr lang="en-US" altLang="ko-KR" sz="2600" b="1" dirty="0">
                <a:solidFill>
                  <a:schemeClr val="accent1"/>
                </a:solidFill>
                <a:cs typeface="Arial" pitchFamily="34" charset="0"/>
              </a:rPr>
              <a:t>2.USER INTERFACE</a:t>
            </a:r>
            <a:endParaRPr lang="ko-KR" altLang="en-US" sz="2600" b="1" dirty="0">
              <a:solidFill>
                <a:schemeClr val="accent1"/>
              </a:solidFill>
              <a:cs typeface="Arial" pitchFamily="34" charset="0"/>
            </a:endParaRPr>
          </a:p>
        </p:txBody>
      </p:sp>
    </p:spTree>
    <p:extLst>
      <p:ext uri="{BB962C8B-B14F-4D97-AF65-F5344CB8AC3E}">
        <p14:creationId xmlns:p14="http://schemas.microsoft.com/office/powerpoint/2010/main" val="374595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USER ROLES AND INTERFACES</a:t>
            </a:r>
            <a:endParaRPr lang="ko-KR" altLang="en-US" sz="3600" b="1" dirty="0">
              <a:solidFill>
                <a:schemeClr val="bg1"/>
              </a:solidFill>
              <a:cs typeface="Arial" pitchFamily="34" charset="0"/>
            </a:endParaRPr>
          </a:p>
        </p:txBody>
      </p:sp>
      <p:sp>
        <p:nvSpPr>
          <p:cNvPr id="9" name="object 2">
            <a:extLst>
              <a:ext uri="{FF2B5EF4-FFF2-40B4-BE49-F238E27FC236}">
                <a16:creationId xmlns:a16="http://schemas.microsoft.com/office/drawing/2014/main" id="{DC50DFAF-F690-4CE9-8910-3AF353BAAD21}"/>
              </a:ext>
            </a:extLst>
          </p:cNvPr>
          <p:cNvSpPr/>
          <p:nvPr/>
        </p:nvSpPr>
        <p:spPr>
          <a:xfrm>
            <a:off x="755576" y="3075063"/>
            <a:ext cx="1905000" cy="1342787"/>
          </a:xfrm>
          <a:custGeom>
            <a:avLst/>
            <a:gdLst/>
            <a:ahLst/>
            <a:cxnLst/>
            <a:rect l="l" t="t" r="r" b="b"/>
            <a:pathLst>
              <a:path w="1828800" h="1524000">
                <a:moveTo>
                  <a:pt x="1828800" y="0"/>
                </a:moveTo>
                <a:lnTo>
                  <a:pt x="0" y="0"/>
                </a:lnTo>
                <a:lnTo>
                  <a:pt x="0" y="1524000"/>
                </a:lnTo>
                <a:lnTo>
                  <a:pt x="1828800" y="1524000"/>
                </a:lnTo>
                <a:lnTo>
                  <a:pt x="1828800" y="0"/>
                </a:lnTo>
                <a:close/>
              </a:path>
            </a:pathLst>
          </a:custGeom>
          <a:solidFill>
            <a:srgbClr val="0E6EC5"/>
          </a:solidFill>
        </p:spPr>
        <p:txBody>
          <a:bodyPr wrap="square" lIns="0" tIns="0" rIns="0" bIns="0" rtlCol="0"/>
          <a:lstStyle/>
          <a:p>
            <a:endParaRPr/>
          </a:p>
        </p:txBody>
      </p:sp>
      <p:sp>
        <p:nvSpPr>
          <p:cNvPr id="11" name="object 3">
            <a:extLst>
              <a:ext uri="{FF2B5EF4-FFF2-40B4-BE49-F238E27FC236}">
                <a16:creationId xmlns:a16="http://schemas.microsoft.com/office/drawing/2014/main" id="{FC17DC06-575E-406F-AD1A-E605A90FDD5D}"/>
              </a:ext>
            </a:extLst>
          </p:cNvPr>
          <p:cNvSpPr txBox="1"/>
          <p:nvPr/>
        </p:nvSpPr>
        <p:spPr>
          <a:xfrm>
            <a:off x="741040" y="330985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LOCAL</a:t>
            </a:r>
            <a:r>
              <a:rPr lang="en-US" sz="1800" spc="-50" dirty="0">
                <a:solidFill>
                  <a:srgbClr val="FFFFFF"/>
                </a:solidFill>
                <a:latin typeface="Georgia"/>
                <a:cs typeface="Georgia"/>
              </a:rPr>
              <a:t> </a:t>
            </a:r>
            <a:r>
              <a:rPr lang="en-US" sz="1800" spc="-20" dirty="0">
                <a:solidFill>
                  <a:srgbClr val="FFFFFF"/>
                </a:solidFill>
                <a:latin typeface="Georgia"/>
                <a:cs typeface="Georgia"/>
              </a:rPr>
              <a:t>ADMIN</a:t>
            </a:r>
            <a:endParaRPr lang="en-US" sz="1800" dirty="0">
              <a:latin typeface="Georgia"/>
              <a:cs typeface="Georgia"/>
            </a:endParaRPr>
          </a:p>
        </p:txBody>
      </p:sp>
      <p:grpSp>
        <p:nvGrpSpPr>
          <p:cNvPr id="12" name="object 4">
            <a:extLst>
              <a:ext uri="{FF2B5EF4-FFF2-40B4-BE49-F238E27FC236}">
                <a16:creationId xmlns:a16="http://schemas.microsoft.com/office/drawing/2014/main" id="{30ED30A6-9BDC-446B-BF34-A1B5D4A69FED}"/>
              </a:ext>
            </a:extLst>
          </p:cNvPr>
          <p:cNvGrpSpPr/>
          <p:nvPr/>
        </p:nvGrpSpPr>
        <p:grpSpPr>
          <a:xfrm>
            <a:off x="2961930" y="920940"/>
            <a:ext cx="2844800" cy="877147"/>
            <a:chOff x="3263900" y="1739900"/>
            <a:chExt cx="2844800" cy="1168400"/>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shape">
              <a:fillToRect l="50000" t="50000" r="50000" b="50000"/>
            </a:path>
            <a:tileRect/>
          </a:gradFill>
        </p:grpSpPr>
        <p:sp>
          <p:nvSpPr>
            <p:cNvPr id="15" name="object 5">
              <a:extLst>
                <a:ext uri="{FF2B5EF4-FFF2-40B4-BE49-F238E27FC236}">
                  <a16:creationId xmlns:a16="http://schemas.microsoft.com/office/drawing/2014/main" id="{5F44AE79-8AC3-4E2D-950F-8A0B20A7C4D9}"/>
                </a:ext>
              </a:extLst>
            </p:cNvPr>
            <p:cNvSpPr/>
            <p:nvPr/>
          </p:nvSpPr>
          <p:spPr>
            <a:xfrm>
              <a:off x="3276600" y="1752600"/>
              <a:ext cx="2819400" cy="1143000"/>
            </a:xfrm>
            <a:custGeom>
              <a:avLst/>
              <a:gdLst/>
              <a:ahLst/>
              <a:cxnLst/>
              <a:rect l="l" t="t" r="r" b="b"/>
              <a:pathLst>
                <a:path w="2819400" h="1143000">
                  <a:moveTo>
                    <a:pt x="1409700" y="0"/>
                  </a:moveTo>
                  <a:lnTo>
                    <a:pt x="1343342" y="622"/>
                  </a:lnTo>
                  <a:lnTo>
                    <a:pt x="1277774" y="2470"/>
                  </a:lnTo>
                  <a:lnTo>
                    <a:pt x="1213063" y="5516"/>
                  </a:lnTo>
                  <a:lnTo>
                    <a:pt x="1149277" y="9734"/>
                  </a:lnTo>
                  <a:lnTo>
                    <a:pt x="1086483" y="15095"/>
                  </a:lnTo>
                  <a:lnTo>
                    <a:pt x="1024749" y="21572"/>
                  </a:lnTo>
                  <a:lnTo>
                    <a:pt x="964143" y="29138"/>
                  </a:lnTo>
                  <a:lnTo>
                    <a:pt x="904732" y="37766"/>
                  </a:lnTo>
                  <a:lnTo>
                    <a:pt x="846585" y="47426"/>
                  </a:lnTo>
                  <a:lnTo>
                    <a:pt x="789769" y="58094"/>
                  </a:lnTo>
                  <a:lnTo>
                    <a:pt x="734352" y="69740"/>
                  </a:lnTo>
                  <a:lnTo>
                    <a:pt x="680401" y="82337"/>
                  </a:lnTo>
                  <a:lnTo>
                    <a:pt x="627984" y="95858"/>
                  </a:lnTo>
                  <a:lnTo>
                    <a:pt x="577169" y="110276"/>
                  </a:lnTo>
                  <a:lnTo>
                    <a:pt x="528023" y="125563"/>
                  </a:lnTo>
                  <a:lnTo>
                    <a:pt x="480615" y="141691"/>
                  </a:lnTo>
                  <a:lnTo>
                    <a:pt x="435012" y="158634"/>
                  </a:lnTo>
                  <a:lnTo>
                    <a:pt x="391281" y="176362"/>
                  </a:lnTo>
                  <a:lnTo>
                    <a:pt x="349491" y="194851"/>
                  </a:lnTo>
                  <a:lnTo>
                    <a:pt x="309709" y="214070"/>
                  </a:lnTo>
                  <a:lnTo>
                    <a:pt x="272003" y="233994"/>
                  </a:lnTo>
                  <a:lnTo>
                    <a:pt x="236440" y="254595"/>
                  </a:lnTo>
                  <a:lnTo>
                    <a:pt x="203089" y="275845"/>
                  </a:lnTo>
                  <a:lnTo>
                    <a:pt x="143291" y="320184"/>
                  </a:lnTo>
                  <a:lnTo>
                    <a:pt x="93151" y="366790"/>
                  </a:lnTo>
                  <a:lnTo>
                    <a:pt x="53210" y="415444"/>
                  </a:lnTo>
                  <a:lnTo>
                    <a:pt x="24010" y="465927"/>
                  </a:lnTo>
                  <a:lnTo>
                    <a:pt x="6092" y="518019"/>
                  </a:lnTo>
                  <a:lnTo>
                    <a:pt x="0" y="571500"/>
                  </a:lnTo>
                  <a:lnTo>
                    <a:pt x="1534" y="598400"/>
                  </a:lnTo>
                  <a:lnTo>
                    <a:pt x="13607" y="651213"/>
                  </a:lnTo>
                  <a:lnTo>
                    <a:pt x="37233" y="702528"/>
                  </a:lnTo>
                  <a:lnTo>
                    <a:pt x="71871" y="752124"/>
                  </a:lnTo>
                  <a:lnTo>
                    <a:pt x="116980" y="799782"/>
                  </a:lnTo>
                  <a:lnTo>
                    <a:pt x="172017" y="845282"/>
                  </a:lnTo>
                  <a:lnTo>
                    <a:pt x="236440" y="888404"/>
                  </a:lnTo>
                  <a:lnTo>
                    <a:pt x="272003" y="909005"/>
                  </a:lnTo>
                  <a:lnTo>
                    <a:pt x="309709" y="928929"/>
                  </a:lnTo>
                  <a:lnTo>
                    <a:pt x="349491" y="948148"/>
                  </a:lnTo>
                  <a:lnTo>
                    <a:pt x="391281" y="966637"/>
                  </a:lnTo>
                  <a:lnTo>
                    <a:pt x="435012" y="984365"/>
                  </a:lnTo>
                  <a:lnTo>
                    <a:pt x="480615" y="1001308"/>
                  </a:lnTo>
                  <a:lnTo>
                    <a:pt x="528023" y="1017436"/>
                  </a:lnTo>
                  <a:lnTo>
                    <a:pt x="577169" y="1032723"/>
                  </a:lnTo>
                  <a:lnTo>
                    <a:pt x="627984" y="1047141"/>
                  </a:lnTo>
                  <a:lnTo>
                    <a:pt x="680401" y="1060662"/>
                  </a:lnTo>
                  <a:lnTo>
                    <a:pt x="734352" y="1073259"/>
                  </a:lnTo>
                  <a:lnTo>
                    <a:pt x="789769" y="1084905"/>
                  </a:lnTo>
                  <a:lnTo>
                    <a:pt x="846585" y="1095573"/>
                  </a:lnTo>
                  <a:lnTo>
                    <a:pt x="904732" y="1105233"/>
                  </a:lnTo>
                  <a:lnTo>
                    <a:pt x="964143" y="1113861"/>
                  </a:lnTo>
                  <a:lnTo>
                    <a:pt x="1024749" y="1121427"/>
                  </a:lnTo>
                  <a:lnTo>
                    <a:pt x="1086483" y="1127904"/>
                  </a:lnTo>
                  <a:lnTo>
                    <a:pt x="1149277" y="1133265"/>
                  </a:lnTo>
                  <a:lnTo>
                    <a:pt x="1213063" y="1137483"/>
                  </a:lnTo>
                  <a:lnTo>
                    <a:pt x="1277774" y="1140529"/>
                  </a:lnTo>
                  <a:lnTo>
                    <a:pt x="1343342" y="1142377"/>
                  </a:lnTo>
                  <a:lnTo>
                    <a:pt x="1409700" y="1143000"/>
                  </a:lnTo>
                  <a:lnTo>
                    <a:pt x="1476057" y="1142377"/>
                  </a:lnTo>
                  <a:lnTo>
                    <a:pt x="1541625" y="1140529"/>
                  </a:lnTo>
                  <a:lnTo>
                    <a:pt x="1606336" y="1137483"/>
                  </a:lnTo>
                  <a:lnTo>
                    <a:pt x="1670122" y="1133265"/>
                  </a:lnTo>
                  <a:lnTo>
                    <a:pt x="1732916" y="1127904"/>
                  </a:lnTo>
                  <a:lnTo>
                    <a:pt x="1794650" y="1121427"/>
                  </a:lnTo>
                  <a:lnTo>
                    <a:pt x="1855256" y="1113861"/>
                  </a:lnTo>
                  <a:lnTo>
                    <a:pt x="1914667" y="1105233"/>
                  </a:lnTo>
                  <a:lnTo>
                    <a:pt x="1972814" y="1095573"/>
                  </a:lnTo>
                  <a:lnTo>
                    <a:pt x="2029630" y="1084905"/>
                  </a:lnTo>
                  <a:lnTo>
                    <a:pt x="2085047" y="1073259"/>
                  </a:lnTo>
                  <a:lnTo>
                    <a:pt x="2138998" y="1060662"/>
                  </a:lnTo>
                  <a:lnTo>
                    <a:pt x="2191415" y="1047141"/>
                  </a:lnTo>
                  <a:lnTo>
                    <a:pt x="2242230" y="1032723"/>
                  </a:lnTo>
                  <a:lnTo>
                    <a:pt x="2291376" y="1017436"/>
                  </a:lnTo>
                  <a:lnTo>
                    <a:pt x="2338784" y="1001308"/>
                  </a:lnTo>
                  <a:lnTo>
                    <a:pt x="2384387" y="984365"/>
                  </a:lnTo>
                  <a:lnTo>
                    <a:pt x="2428118" y="966637"/>
                  </a:lnTo>
                  <a:lnTo>
                    <a:pt x="2469908" y="948148"/>
                  </a:lnTo>
                  <a:lnTo>
                    <a:pt x="2509690" y="928929"/>
                  </a:lnTo>
                  <a:lnTo>
                    <a:pt x="2547396" y="909005"/>
                  </a:lnTo>
                  <a:lnTo>
                    <a:pt x="2582959" y="888404"/>
                  </a:lnTo>
                  <a:lnTo>
                    <a:pt x="2616310" y="867154"/>
                  </a:lnTo>
                  <a:lnTo>
                    <a:pt x="2676108" y="822815"/>
                  </a:lnTo>
                  <a:lnTo>
                    <a:pt x="2726248" y="776209"/>
                  </a:lnTo>
                  <a:lnTo>
                    <a:pt x="2766189" y="727555"/>
                  </a:lnTo>
                  <a:lnTo>
                    <a:pt x="2795389" y="677072"/>
                  </a:lnTo>
                  <a:lnTo>
                    <a:pt x="2813307" y="624980"/>
                  </a:lnTo>
                  <a:lnTo>
                    <a:pt x="2819400" y="571500"/>
                  </a:lnTo>
                  <a:lnTo>
                    <a:pt x="2817865" y="544599"/>
                  </a:lnTo>
                  <a:lnTo>
                    <a:pt x="2805792" y="491786"/>
                  </a:lnTo>
                  <a:lnTo>
                    <a:pt x="2782166" y="440471"/>
                  </a:lnTo>
                  <a:lnTo>
                    <a:pt x="2747528" y="390875"/>
                  </a:lnTo>
                  <a:lnTo>
                    <a:pt x="2702419" y="343217"/>
                  </a:lnTo>
                  <a:lnTo>
                    <a:pt x="2647382" y="297717"/>
                  </a:lnTo>
                  <a:lnTo>
                    <a:pt x="2582959" y="254595"/>
                  </a:lnTo>
                  <a:lnTo>
                    <a:pt x="2547396" y="233994"/>
                  </a:lnTo>
                  <a:lnTo>
                    <a:pt x="2509690" y="214070"/>
                  </a:lnTo>
                  <a:lnTo>
                    <a:pt x="2469908" y="194851"/>
                  </a:lnTo>
                  <a:lnTo>
                    <a:pt x="2428118" y="176362"/>
                  </a:lnTo>
                  <a:lnTo>
                    <a:pt x="2384387" y="158634"/>
                  </a:lnTo>
                  <a:lnTo>
                    <a:pt x="2338784" y="141691"/>
                  </a:lnTo>
                  <a:lnTo>
                    <a:pt x="2291376" y="125563"/>
                  </a:lnTo>
                  <a:lnTo>
                    <a:pt x="2242230" y="110276"/>
                  </a:lnTo>
                  <a:lnTo>
                    <a:pt x="2191415" y="95858"/>
                  </a:lnTo>
                  <a:lnTo>
                    <a:pt x="2138998" y="82337"/>
                  </a:lnTo>
                  <a:lnTo>
                    <a:pt x="2085047" y="69740"/>
                  </a:lnTo>
                  <a:lnTo>
                    <a:pt x="2029630" y="58094"/>
                  </a:lnTo>
                  <a:lnTo>
                    <a:pt x="1972814" y="47426"/>
                  </a:lnTo>
                  <a:lnTo>
                    <a:pt x="1914667" y="37766"/>
                  </a:lnTo>
                  <a:lnTo>
                    <a:pt x="1855256" y="29138"/>
                  </a:lnTo>
                  <a:lnTo>
                    <a:pt x="1794650" y="21572"/>
                  </a:lnTo>
                  <a:lnTo>
                    <a:pt x="1732916" y="15095"/>
                  </a:lnTo>
                  <a:lnTo>
                    <a:pt x="1670122" y="9734"/>
                  </a:lnTo>
                  <a:lnTo>
                    <a:pt x="1606336" y="5516"/>
                  </a:lnTo>
                  <a:lnTo>
                    <a:pt x="1541625" y="2470"/>
                  </a:lnTo>
                  <a:lnTo>
                    <a:pt x="1476057" y="622"/>
                  </a:lnTo>
                  <a:lnTo>
                    <a:pt x="1409700" y="0"/>
                  </a:lnTo>
                  <a:close/>
                </a:path>
              </a:pathLst>
            </a:custGeom>
            <a:grpFill/>
          </p:spPr>
          <p:txBody>
            <a:bodyPr wrap="square" lIns="0" tIns="0" rIns="0" bIns="0" rtlCol="0"/>
            <a:lstStyle/>
            <a:p>
              <a:endParaRPr/>
            </a:p>
          </p:txBody>
        </p:sp>
        <p:sp>
          <p:nvSpPr>
            <p:cNvPr id="16" name="object 6">
              <a:extLst>
                <a:ext uri="{FF2B5EF4-FFF2-40B4-BE49-F238E27FC236}">
                  <a16:creationId xmlns:a16="http://schemas.microsoft.com/office/drawing/2014/main" id="{4E902295-29C6-4B2D-9B78-FAF0B83518ED}"/>
                </a:ext>
              </a:extLst>
            </p:cNvPr>
            <p:cNvSpPr/>
            <p:nvPr/>
          </p:nvSpPr>
          <p:spPr>
            <a:xfrm>
              <a:off x="3276600" y="1752600"/>
              <a:ext cx="2819400" cy="1143000"/>
            </a:xfrm>
            <a:custGeom>
              <a:avLst/>
              <a:gdLst/>
              <a:ahLst/>
              <a:cxnLst/>
              <a:rect l="l" t="t" r="r" b="b"/>
              <a:pathLst>
                <a:path w="2819400" h="1143000">
                  <a:moveTo>
                    <a:pt x="0" y="571500"/>
                  </a:moveTo>
                  <a:lnTo>
                    <a:pt x="6092" y="518019"/>
                  </a:lnTo>
                  <a:lnTo>
                    <a:pt x="24010" y="465927"/>
                  </a:lnTo>
                  <a:lnTo>
                    <a:pt x="53210" y="415444"/>
                  </a:lnTo>
                  <a:lnTo>
                    <a:pt x="93151" y="366790"/>
                  </a:lnTo>
                  <a:lnTo>
                    <a:pt x="143291" y="320184"/>
                  </a:lnTo>
                  <a:lnTo>
                    <a:pt x="203089" y="275845"/>
                  </a:lnTo>
                  <a:lnTo>
                    <a:pt x="236440" y="254595"/>
                  </a:lnTo>
                  <a:lnTo>
                    <a:pt x="272003" y="233994"/>
                  </a:lnTo>
                  <a:lnTo>
                    <a:pt x="309709" y="214070"/>
                  </a:lnTo>
                  <a:lnTo>
                    <a:pt x="349491" y="194851"/>
                  </a:lnTo>
                  <a:lnTo>
                    <a:pt x="391281" y="176362"/>
                  </a:lnTo>
                  <a:lnTo>
                    <a:pt x="435012" y="158634"/>
                  </a:lnTo>
                  <a:lnTo>
                    <a:pt x="480615" y="141691"/>
                  </a:lnTo>
                  <a:lnTo>
                    <a:pt x="528023" y="125563"/>
                  </a:lnTo>
                  <a:lnTo>
                    <a:pt x="577169" y="110276"/>
                  </a:lnTo>
                  <a:lnTo>
                    <a:pt x="627984" y="95858"/>
                  </a:lnTo>
                  <a:lnTo>
                    <a:pt x="680401" y="82337"/>
                  </a:lnTo>
                  <a:lnTo>
                    <a:pt x="734352" y="69740"/>
                  </a:lnTo>
                  <a:lnTo>
                    <a:pt x="789769" y="58094"/>
                  </a:lnTo>
                  <a:lnTo>
                    <a:pt x="846585" y="47426"/>
                  </a:lnTo>
                  <a:lnTo>
                    <a:pt x="904732" y="37766"/>
                  </a:lnTo>
                  <a:lnTo>
                    <a:pt x="964143" y="29138"/>
                  </a:lnTo>
                  <a:lnTo>
                    <a:pt x="1024749" y="21572"/>
                  </a:lnTo>
                  <a:lnTo>
                    <a:pt x="1086483" y="15095"/>
                  </a:lnTo>
                  <a:lnTo>
                    <a:pt x="1149277" y="9734"/>
                  </a:lnTo>
                  <a:lnTo>
                    <a:pt x="1213063" y="5516"/>
                  </a:lnTo>
                  <a:lnTo>
                    <a:pt x="1277774" y="2470"/>
                  </a:lnTo>
                  <a:lnTo>
                    <a:pt x="1343342" y="622"/>
                  </a:lnTo>
                  <a:lnTo>
                    <a:pt x="1409700" y="0"/>
                  </a:lnTo>
                  <a:lnTo>
                    <a:pt x="1476057" y="622"/>
                  </a:lnTo>
                  <a:lnTo>
                    <a:pt x="1541625" y="2470"/>
                  </a:lnTo>
                  <a:lnTo>
                    <a:pt x="1606336" y="5516"/>
                  </a:lnTo>
                  <a:lnTo>
                    <a:pt x="1670122" y="9734"/>
                  </a:lnTo>
                  <a:lnTo>
                    <a:pt x="1732916" y="15095"/>
                  </a:lnTo>
                  <a:lnTo>
                    <a:pt x="1794650" y="21572"/>
                  </a:lnTo>
                  <a:lnTo>
                    <a:pt x="1855256" y="29138"/>
                  </a:lnTo>
                  <a:lnTo>
                    <a:pt x="1914667" y="37766"/>
                  </a:lnTo>
                  <a:lnTo>
                    <a:pt x="1972814" y="47426"/>
                  </a:lnTo>
                  <a:lnTo>
                    <a:pt x="2029630" y="58094"/>
                  </a:lnTo>
                  <a:lnTo>
                    <a:pt x="2085047" y="69740"/>
                  </a:lnTo>
                  <a:lnTo>
                    <a:pt x="2138998" y="82337"/>
                  </a:lnTo>
                  <a:lnTo>
                    <a:pt x="2191415" y="95858"/>
                  </a:lnTo>
                  <a:lnTo>
                    <a:pt x="2242230" y="110276"/>
                  </a:lnTo>
                  <a:lnTo>
                    <a:pt x="2291376" y="125563"/>
                  </a:lnTo>
                  <a:lnTo>
                    <a:pt x="2338784" y="141691"/>
                  </a:lnTo>
                  <a:lnTo>
                    <a:pt x="2384387" y="158634"/>
                  </a:lnTo>
                  <a:lnTo>
                    <a:pt x="2428118" y="176362"/>
                  </a:lnTo>
                  <a:lnTo>
                    <a:pt x="2469908" y="194851"/>
                  </a:lnTo>
                  <a:lnTo>
                    <a:pt x="2509690" y="214070"/>
                  </a:lnTo>
                  <a:lnTo>
                    <a:pt x="2547396" y="233994"/>
                  </a:lnTo>
                  <a:lnTo>
                    <a:pt x="2582959" y="254595"/>
                  </a:lnTo>
                  <a:lnTo>
                    <a:pt x="2616310" y="275845"/>
                  </a:lnTo>
                  <a:lnTo>
                    <a:pt x="2676108" y="320184"/>
                  </a:lnTo>
                  <a:lnTo>
                    <a:pt x="2726248" y="366790"/>
                  </a:lnTo>
                  <a:lnTo>
                    <a:pt x="2766189" y="415444"/>
                  </a:lnTo>
                  <a:lnTo>
                    <a:pt x="2795389" y="465927"/>
                  </a:lnTo>
                  <a:lnTo>
                    <a:pt x="2813307" y="518019"/>
                  </a:lnTo>
                  <a:lnTo>
                    <a:pt x="2819400" y="571500"/>
                  </a:lnTo>
                  <a:lnTo>
                    <a:pt x="2817865" y="598400"/>
                  </a:lnTo>
                  <a:lnTo>
                    <a:pt x="2813307" y="624980"/>
                  </a:lnTo>
                  <a:lnTo>
                    <a:pt x="2795389" y="677072"/>
                  </a:lnTo>
                  <a:lnTo>
                    <a:pt x="2766189" y="727555"/>
                  </a:lnTo>
                  <a:lnTo>
                    <a:pt x="2726248" y="776209"/>
                  </a:lnTo>
                  <a:lnTo>
                    <a:pt x="2676108" y="822815"/>
                  </a:lnTo>
                  <a:lnTo>
                    <a:pt x="2616310" y="867154"/>
                  </a:lnTo>
                  <a:lnTo>
                    <a:pt x="2582959" y="888404"/>
                  </a:lnTo>
                  <a:lnTo>
                    <a:pt x="2547396" y="909005"/>
                  </a:lnTo>
                  <a:lnTo>
                    <a:pt x="2509690" y="928929"/>
                  </a:lnTo>
                  <a:lnTo>
                    <a:pt x="2469908" y="948148"/>
                  </a:lnTo>
                  <a:lnTo>
                    <a:pt x="2428118" y="966637"/>
                  </a:lnTo>
                  <a:lnTo>
                    <a:pt x="2384387" y="984365"/>
                  </a:lnTo>
                  <a:lnTo>
                    <a:pt x="2338784" y="1001308"/>
                  </a:lnTo>
                  <a:lnTo>
                    <a:pt x="2291376" y="1017436"/>
                  </a:lnTo>
                  <a:lnTo>
                    <a:pt x="2242230" y="1032723"/>
                  </a:lnTo>
                  <a:lnTo>
                    <a:pt x="2191415" y="1047141"/>
                  </a:lnTo>
                  <a:lnTo>
                    <a:pt x="2138998" y="1060662"/>
                  </a:lnTo>
                  <a:lnTo>
                    <a:pt x="2085047" y="1073259"/>
                  </a:lnTo>
                  <a:lnTo>
                    <a:pt x="2029630" y="1084905"/>
                  </a:lnTo>
                  <a:lnTo>
                    <a:pt x="1972814" y="1095573"/>
                  </a:lnTo>
                  <a:lnTo>
                    <a:pt x="1914667" y="1105233"/>
                  </a:lnTo>
                  <a:lnTo>
                    <a:pt x="1855256" y="1113861"/>
                  </a:lnTo>
                  <a:lnTo>
                    <a:pt x="1794650" y="1121427"/>
                  </a:lnTo>
                  <a:lnTo>
                    <a:pt x="1732916" y="1127904"/>
                  </a:lnTo>
                  <a:lnTo>
                    <a:pt x="1670122" y="1133265"/>
                  </a:lnTo>
                  <a:lnTo>
                    <a:pt x="1606336" y="1137483"/>
                  </a:lnTo>
                  <a:lnTo>
                    <a:pt x="1541625" y="1140529"/>
                  </a:lnTo>
                  <a:lnTo>
                    <a:pt x="1476057" y="1142377"/>
                  </a:lnTo>
                  <a:lnTo>
                    <a:pt x="1409700" y="1143000"/>
                  </a:lnTo>
                  <a:lnTo>
                    <a:pt x="1343342" y="1142377"/>
                  </a:lnTo>
                  <a:lnTo>
                    <a:pt x="1277774" y="1140529"/>
                  </a:lnTo>
                  <a:lnTo>
                    <a:pt x="1213063" y="1137483"/>
                  </a:lnTo>
                  <a:lnTo>
                    <a:pt x="1149277" y="1133265"/>
                  </a:lnTo>
                  <a:lnTo>
                    <a:pt x="1086483" y="1127904"/>
                  </a:lnTo>
                  <a:lnTo>
                    <a:pt x="1024749" y="1121427"/>
                  </a:lnTo>
                  <a:lnTo>
                    <a:pt x="964143" y="1113861"/>
                  </a:lnTo>
                  <a:lnTo>
                    <a:pt x="904732" y="1105233"/>
                  </a:lnTo>
                  <a:lnTo>
                    <a:pt x="846585" y="1095573"/>
                  </a:lnTo>
                  <a:lnTo>
                    <a:pt x="789769" y="1084905"/>
                  </a:lnTo>
                  <a:lnTo>
                    <a:pt x="734352" y="1073259"/>
                  </a:lnTo>
                  <a:lnTo>
                    <a:pt x="680401" y="1060662"/>
                  </a:lnTo>
                  <a:lnTo>
                    <a:pt x="627984" y="1047141"/>
                  </a:lnTo>
                  <a:lnTo>
                    <a:pt x="577169" y="1032723"/>
                  </a:lnTo>
                  <a:lnTo>
                    <a:pt x="528023" y="1017436"/>
                  </a:lnTo>
                  <a:lnTo>
                    <a:pt x="480615" y="1001308"/>
                  </a:lnTo>
                  <a:lnTo>
                    <a:pt x="435012" y="984365"/>
                  </a:lnTo>
                  <a:lnTo>
                    <a:pt x="391281" y="966637"/>
                  </a:lnTo>
                  <a:lnTo>
                    <a:pt x="349491" y="948148"/>
                  </a:lnTo>
                  <a:lnTo>
                    <a:pt x="309709" y="928929"/>
                  </a:lnTo>
                  <a:lnTo>
                    <a:pt x="272003" y="909005"/>
                  </a:lnTo>
                  <a:lnTo>
                    <a:pt x="236440" y="888404"/>
                  </a:lnTo>
                  <a:lnTo>
                    <a:pt x="203089" y="867154"/>
                  </a:lnTo>
                  <a:lnTo>
                    <a:pt x="143291" y="822815"/>
                  </a:lnTo>
                  <a:lnTo>
                    <a:pt x="93151" y="776209"/>
                  </a:lnTo>
                  <a:lnTo>
                    <a:pt x="53210" y="727555"/>
                  </a:lnTo>
                  <a:lnTo>
                    <a:pt x="24010" y="677072"/>
                  </a:lnTo>
                  <a:lnTo>
                    <a:pt x="6092" y="624980"/>
                  </a:lnTo>
                  <a:lnTo>
                    <a:pt x="0" y="571500"/>
                  </a:lnTo>
                  <a:close/>
                </a:path>
              </a:pathLst>
            </a:custGeom>
            <a:grpFill/>
            <a:ln w="25400">
              <a:solidFill>
                <a:srgbClr val="085091"/>
              </a:solidFill>
            </a:ln>
          </p:spPr>
          <p:txBody>
            <a:bodyPr wrap="square" lIns="0" tIns="0" rIns="0" bIns="0" rtlCol="0"/>
            <a:lstStyle/>
            <a:p>
              <a:endParaRPr/>
            </a:p>
          </p:txBody>
        </p:sp>
      </p:grpSp>
      <p:sp>
        <p:nvSpPr>
          <p:cNvPr id="17" name="object 7">
            <a:extLst>
              <a:ext uri="{FF2B5EF4-FFF2-40B4-BE49-F238E27FC236}">
                <a16:creationId xmlns:a16="http://schemas.microsoft.com/office/drawing/2014/main" id="{720AF6BF-5B99-4605-AC8E-053018AB2F13}"/>
              </a:ext>
            </a:extLst>
          </p:cNvPr>
          <p:cNvSpPr txBox="1">
            <a:spLocks/>
          </p:cNvSpPr>
          <p:nvPr/>
        </p:nvSpPr>
        <p:spPr>
          <a:xfrm>
            <a:off x="3001513" y="1168435"/>
            <a:ext cx="2671890" cy="382156"/>
          </a:xfrm>
          <a:prstGeom prst="rect">
            <a:avLst/>
          </a:prstGeom>
        </p:spPr>
        <p:txBody>
          <a:bodyPr vert="horz" wrap="square" lIns="0" tIns="12700"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100"/>
              </a:spcBef>
            </a:pPr>
            <a:r>
              <a:rPr lang="en-US" sz="2400" spc="-5" dirty="0">
                <a:latin typeface="Times New Roman"/>
                <a:cs typeface="Times New Roman"/>
              </a:rPr>
              <a:t>ADMINISTRATOR</a:t>
            </a:r>
            <a:endParaRPr lang="en-US" sz="2400" dirty="0">
              <a:latin typeface="Times New Roman"/>
              <a:cs typeface="Times New Roman"/>
            </a:endParaRPr>
          </a:p>
        </p:txBody>
      </p:sp>
      <p:sp>
        <p:nvSpPr>
          <p:cNvPr id="18" name="object 8">
            <a:extLst>
              <a:ext uri="{FF2B5EF4-FFF2-40B4-BE49-F238E27FC236}">
                <a16:creationId xmlns:a16="http://schemas.microsoft.com/office/drawing/2014/main" id="{D4E22BDB-ADE0-4372-9A3B-FA0388452198}"/>
              </a:ext>
            </a:extLst>
          </p:cNvPr>
          <p:cNvSpPr/>
          <p:nvPr/>
        </p:nvSpPr>
        <p:spPr>
          <a:xfrm>
            <a:off x="3471994" y="3071253"/>
            <a:ext cx="1752600" cy="1346597"/>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0E6EC5"/>
          </a:solidFill>
        </p:spPr>
        <p:txBody>
          <a:bodyPr wrap="square" lIns="0" tIns="0" rIns="0" bIns="0" rtlCol="0"/>
          <a:lstStyle/>
          <a:p>
            <a:endParaRPr/>
          </a:p>
        </p:txBody>
      </p:sp>
      <p:sp>
        <p:nvSpPr>
          <p:cNvPr id="20" name="object 10">
            <a:extLst>
              <a:ext uri="{FF2B5EF4-FFF2-40B4-BE49-F238E27FC236}">
                <a16:creationId xmlns:a16="http://schemas.microsoft.com/office/drawing/2014/main" id="{67C9E1C5-1FFD-44CC-BBC5-FBA3F06D04CD}"/>
              </a:ext>
            </a:extLst>
          </p:cNvPr>
          <p:cNvSpPr/>
          <p:nvPr/>
        </p:nvSpPr>
        <p:spPr>
          <a:xfrm>
            <a:off x="6089576" y="3075063"/>
            <a:ext cx="1752600" cy="1354217"/>
          </a:xfrm>
          <a:custGeom>
            <a:avLst/>
            <a:gdLst/>
            <a:ahLst/>
            <a:cxnLst/>
            <a:rect l="l" t="t" r="r" b="b"/>
            <a:pathLst>
              <a:path w="1752600" h="1524000">
                <a:moveTo>
                  <a:pt x="1752600" y="0"/>
                </a:moveTo>
                <a:lnTo>
                  <a:pt x="0" y="0"/>
                </a:lnTo>
                <a:lnTo>
                  <a:pt x="0" y="1524000"/>
                </a:lnTo>
                <a:lnTo>
                  <a:pt x="1752600" y="1524000"/>
                </a:lnTo>
                <a:lnTo>
                  <a:pt x="1752600" y="0"/>
                </a:lnTo>
                <a:close/>
              </a:path>
            </a:pathLst>
          </a:custGeom>
          <a:solidFill>
            <a:srgbClr val="0E6EC5"/>
          </a:solidFill>
        </p:spPr>
        <p:txBody>
          <a:bodyPr wrap="square" lIns="0" tIns="0" rIns="0" bIns="0" rtlCol="0"/>
          <a:lstStyle/>
          <a:p>
            <a:endParaRPr/>
          </a:p>
        </p:txBody>
      </p:sp>
      <p:grpSp>
        <p:nvGrpSpPr>
          <p:cNvPr id="22" name="object 12">
            <a:extLst>
              <a:ext uri="{FF2B5EF4-FFF2-40B4-BE49-F238E27FC236}">
                <a16:creationId xmlns:a16="http://schemas.microsoft.com/office/drawing/2014/main" id="{7ADC6C62-9895-4C87-8553-44EC2D0F2B35}"/>
              </a:ext>
            </a:extLst>
          </p:cNvPr>
          <p:cNvGrpSpPr/>
          <p:nvPr/>
        </p:nvGrpSpPr>
        <p:grpSpPr>
          <a:xfrm>
            <a:off x="1120331" y="1779662"/>
            <a:ext cx="6330129" cy="2433363"/>
            <a:chOff x="1583955" y="2895599"/>
            <a:chExt cx="6330129" cy="2433363"/>
          </a:xfrm>
        </p:grpSpPr>
        <p:sp>
          <p:nvSpPr>
            <p:cNvPr id="23" name="object 13">
              <a:extLst>
                <a:ext uri="{FF2B5EF4-FFF2-40B4-BE49-F238E27FC236}">
                  <a16:creationId xmlns:a16="http://schemas.microsoft.com/office/drawing/2014/main" id="{C1665661-6681-4497-A6FD-6A5D90621579}"/>
                </a:ext>
              </a:extLst>
            </p:cNvPr>
            <p:cNvSpPr/>
            <p:nvPr/>
          </p:nvSpPr>
          <p:spPr>
            <a:xfrm>
              <a:off x="2057400" y="3352800"/>
              <a:ext cx="5334000" cy="1905"/>
            </a:xfrm>
            <a:custGeom>
              <a:avLst/>
              <a:gdLst/>
              <a:ahLst/>
              <a:cxnLst/>
              <a:rect l="l" t="t" r="r" b="b"/>
              <a:pathLst>
                <a:path w="5334000" h="1904">
                  <a:moveTo>
                    <a:pt x="0" y="0"/>
                  </a:moveTo>
                  <a:lnTo>
                    <a:pt x="5334000" y="1650"/>
                  </a:lnTo>
                </a:path>
              </a:pathLst>
            </a:custGeom>
            <a:ln w="12700">
              <a:solidFill>
                <a:srgbClr val="055092"/>
              </a:solidFill>
            </a:ln>
          </p:spPr>
          <p:txBody>
            <a:bodyPr wrap="square" lIns="0" tIns="0" rIns="0" bIns="0" rtlCol="0"/>
            <a:lstStyle/>
            <a:p>
              <a:endParaRPr/>
            </a:p>
          </p:txBody>
        </p:sp>
        <p:sp>
          <p:nvSpPr>
            <p:cNvPr id="24" name="object 14">
              <a:extLst>
                <a:ext uri="{FF2B5EF4-FFF2-40B4-BE49-F238E27FC236}">
                  <a16:creationId xmlns:a16="http://schemas.microsoft.com/office/drawing/2014/main" id="{A326FAE3-F727-4103-B862-D282FC54C3EE}"/>
                </a:ext>
              </a:extLst>
            </p:cNvPr>
            <p:cNvSpPr/>
            <p:nvPr/>
          </p:nvSpPr>
          <p:spPr>
            <a:xfrm>
              <a:off x="2005838" y="3352800"/>
              <a:ext cx="103505" cy="838200"/>
            </a:xfrm>
            <a:custGeom>
              <a:avLst/>
              <a:gdLst/>
              <a:ahLst/>
              <a:cxnLst/>
              <a:rect l="l" t="t" r="r" b="b"/>
              <a:pathLst>
                <a:path w="103505" h="838200">
                  <a:moveTo>
                    <a:pt x="7112" y="742061"/>
                  </a:moveTo>
                  <a:lnTo>
                    <a:pt x="1016" y="745617"/>
                  </a:lnTo>
                  <a:lnTo>
                    <a:pt x="0" y="749554"/>
                  </a:lnTo>
                  <a:lnTo>
                    <a:pt x="1778" y="752475"/>
                  </a:lnTo>
                  <a:lnTo>
                    <a:pt x="51562" y="838200"/>
                  </a:lnTo>
                  <a:lnTo>
                    <a:pt x="58922" y="825626"/>
                  </a:lnTo>
                  <a:lnTo>
                    <a:pt x="45212" y="825626"/>
                  </a:lnTo>
                  <a:lnTo>
                    <a:pt x="45255" y="802134"/>
                  </a:lnTo>
                  <a:lnTo>
                    <a:pt x="11049" y="743076"/>
                  </a:lnTo>
                  <a:lnTo>
                    <a:pt x="7112" y="742061"/>
                  </a:lnTo>
                  <a:close/>
                </a:path>
                <a:path w="103505" h="838200">
                  <a:moveTo>
                    <a:pt x="45255" y="802134"/>
                  </a:moveTo>
                  <a:lnTo>
                    <a:pt x="45212" y="825626"/>
                  </a:lnTo>
                  <a:lnTo>
                    <a:pt x="57912" y="825626"/>
                  </a:lnTo>
                  <a:lnTo>
                    <a:pt x="57917" y="822451"/>
                  </a:lnTo>
                  <a:lnTo>
                    <a:pt x="46100" y="822451"/>
                  </a:lnTo>
                  <a:lnTo>
                    <a:pt x="51589" y="813070"/>
                  </a:lnTo>
                  <a:lnTo>
                    <a:pt x="45255" y="802134"/>
                  </a:lnTo>
                  <a:close/>
                </a:path>
                <a:path w="103505" h="838200">
                  <a:moveTo>
                    <a:pt x="96393" y="742314"/>
                  </a:moveTo>
                  <a:lnTo>
                    <a:pt x="92456" y="743331"/>
                  </a:lnTo>
                  <a:lnTo>
                    <a:pt x="90678" y="746251"/>
                  </a:lnTo>
                  <a:lnTo>
                    <a:pt x="57986" y="802134"/>
                  </a:lnTo>
                  <a:lnTo>
                    <a:pt x="57912" y="825626"/>
                  </a:lnTo>
                  <a:lnTo>
                    <a:pt x="58922" y="825626"/>
                  </a:lnTo>
                  <a:lnTo>
                    <a:pt x="103378" y="749681"/>
                  </a:lnTo>
                  <a:lnTo>
                    <a:pt x="102362" y="745744"/>
                  </a:lnTo>
                  <a:lnTo>
                    <a:pt x="99441" y="744093"/>
                  </a:lnTo>
                  <a:lnTo>
                    <a:pt x="96393" y="742314"/>
                  </a:lnTo>
                  <a:close/>
                </a:path>
                <a:path w="103505" h="838200">
                  <a:moveTo>
                    <a:pt x="51589" y="813070"/>
                  </a:moveTo>
                  <a:lnTo>
                    <a:pt x="46100" y="822451"/>
                  </a:lnTo>
                  <a:lnTo>
                    <a:pt x="57023" y="822451"/>
                  </a:lnTo>
                  <a:lnTo>
                    <a:pt x="51589" y="813070"/>
                  </a:lnTo>
                  <a:close/>
                </a:path>
                <a:path w="103505" h="838200">
                  <a:moveTo>
                    <a:pt x="57955" y="802188"/>
                  </a:moveTo>
                  <a:lnTo>
                    <a:pt x="51589" y="813070"/>
                  </a:lnTo>
                  <a:lnTo>
                    <a:pt x="57023" y="822451"/>
                  </a:lnTo>
                  <a:lnTo>
                    <a:pt x="57917" y="822451"/>
                  </a:lnTo>
                  <a:lnTo>
                    <a:pt x="57955" y="802188"/>
                  </a:lnTo>
                  <a:close/>
                </a:path>
                <a:path w="103505" h="838200">
                  <a:moveTo>
                    <a:pt x="59436" y="0"/>
                  </a:moveTo>
                  <a:lnTo>
                    <a:pt x="46736" y="0"/>
                  </a:lnTo>
                  <a:lnTo>
                    <a:pt x="45366" y="742061"/>
                  </a:lnTo>
                  <a:lnTo>
                    <a:pt x="45286" y="802188"/>
                  </a:lnTo>
                  <a:lnTo>
                    <a:pt x="51589" y="813070"/>
                  </a:lnTo>
                  <a:lnTo>
                    <a:pt x="57955" y="802188"/>
                  </a:lnTo>
                  <a:lnTo>
                    <a:pt x="59436" y="0"/>
                  </a:lnTo>
                  <a:close/>
                </a:path>
              </a:pathLst>
            </a:custGeom>
            <a:solidFill>
              <a:srgbClr val="055092"/>
            </a:solidFill>
          </p:spPr>
          <p:txBody>
            <a:bodyPr wrap="square" lIns="0" tIns="0" rIns="0" bIns="0" rtlCol="0"/>
            <a:lstStyle/>
            <a:p>
              <a:endParaRPr/>
            </a:p>
          </p:txBody>
        </p:sp>
        <p:sp>
          <p:nvSpPr>
            <p:cNvPr id="25" name="object 15">
              <a:extLst>
                <a:ext uri="{FF2B5EF4-FFF2-40B4-BE49-F238E27FC236}">
                  <a16:creationId xmlns:a16="http://schemas.microsoft.com/office/drawing/2014/main" id="{C604633B-6688-462A-A810-D7C399A30193}"/>
                </a:ext>
              </a:extLst>
            </p:cNvPr>
            <p:cNvSpPr/>
            <p:nvPr/>
          </p:nvSpPr>
          <p:spPr>
            <a:xfrm>
              <a:off x="1583955" y="4343400"/>
              <a:ext cx="1050776" cy="838200"/>
            </a:xfrm>
            <a:prstGeom prst="rect">
              <a:avLst/>
            </a:prstGeom>
            <a:blipFill>
              <a:blip r:embed="rId4" cstate="print"/>
              <a:stretch>
                <a:fillRect/>
              </a:stretch>
            </a:blipFill>
          </p:spPr>
          <p:txBody>
            <a:bodyPr wrap="square" lIns="0" tIns="0" rIns="0" bIns="0" rtlCol="0"/>
            <a:lstStyle/>
            <a:p>
              <a:endParaRPr/>
            </a:p>
          </p:txBody>
        </p:sp>
        <p:sp>
          <p:nvSpPr>
            <p:cNvPr id="26" name="object 16">
              <a:extLst>
                <a:ext uri="{FF2B5EF4-FFF2-40B4-BE49-F238E27FC236}">
                  <a16:creationId xmlns:a16="http://schemas.microsoft.com/office/drawing/2014/main" id="{B000ED8A-9433-47F4-889A-2C9A8A80B5EC}"/>
                </a:ext>
              </a:extLst>
            </p:cNvPr>
            <p:cNvSpPr/>
            <p:nvPr/>
          </p:nvSpPr>
          <p:spPr>
            <a:xfrm>
              <a:off x="4315544" y="4266709"/>
              <a:ext cx="1008112" cy="1062253"/>
            </a:xfrm>
            <a:prstGeom prst="rect">
              <a:avLst/>
            </a:prstGeom>
            <a:blipFill>
              <a:blip r:embed="rId5" cstate="print"/>
              <a:stretch>
                <a:fillRect/>
              </a:stretch>
            </a:blipFill>
          </p:spPr>
          <p:txBody>
            <a:bodyPr wrap="square" lIns="0" tIns="0" rIns="0" bIns="0" rtlCol="0"/>
            <a:lstStyle/>
            <a:p>
              <a:endParaRPr/>
            </a:p>
          </p:txBody>
        </p:sp>
        <p:sp>
          <p:nvSpPr>
            <p:cNvPr id="27" name="object 17">
              <a:extLst>
                <a:ext uri="{FF2B5EF4-FFF2-40B4-BE49-F238E27FC236}">
                  <a16:creationId xmlns:a16="http://schemas.microsoft.com/office/drawing/2014/main" id="{715CB8EB-E78A-4B94-A3E9-8E74D8489D4A}"/>
                </a:ext>
              </a:extLst>
            </p:cNvPr>
            <p:cNvSpPr/>
            <p:nvPr/>
          </p:nvSpPr>
          <p:spPr>
            <a:xfrm>
              <a:off x="4749038" y="2895599"/>
              <a:ext cx="2693670" cy="1296670"/>
            </a:xfrm>
            <a:custGeom>
              <a:avLst/>
              <a:gdLst/>
              <a:ahLst/>
              <a:cxnLst/>
              <a:rect l="l" t="t" r="r" b="b"/>
              <a:pathLst>
                <a:path w="2693670" h="1296670">
                  <a:moveTo>
                    <a:pt x="103378" y="1206881"/>
                  </a:moveTo>
                  <a:lnTo>
                    <a:pt x="102362" y="1202944"/>
                  </a:lnTo>
                  <a:lnTo>
                    <a:pt x="96266" y="1199388"/>
                  </a:lnTo>
                  <a:lnTo>
                    <a:pt x="92456" y="1200404"/>
                  </a:lnTo>
                  <a:lnTo>
                    <a:pt x="57962" y="1259370"/>
                  </a:lnTo>
                  <a:lnTo>
                    <a:pt x="57912" y="1279652"/>
                  </a:lnTo>
                  <a:lnTo>
                    <a:pt x="57937" y="1259420"/>
                  </a:lnTo>
                  <a:lnTo>
                    <a:pt x="59436" y="0"/>
                  </a:lnTo>
                  <a:lnTo>
                    <a:pt x="46736" y="0"/>
                  </a:lnTo>
                  <a:lnTo>
                    <a:pt x="45300" y="1199261"/>
                  </a:lnTo>
                  <a:lnTo>
                    <a:pt x="45262" y="1259420"/>
                  </a:lnTo>
                  <a:lnTo>
                    <a:pt x="12382" y="1202817"/>
                  </a:lnTo>
                  <a:lnTo>
                    <a:pt x="10922" y="1200404"/>
                  </a:lnTo>
                  <a:lnTo>
                    <a:pt x="7112" y="1199261"/>
                  </a:lnTo>
                  <a:lnTo>
                    <a:pt x="1016" y="1202817"/>
                  </a:lnTo>
                  <a:lnTo>
                    <a:pt x="0" y="1206754"/>
                  </a:lnTo>
                  <a:lnTo>
                    <a:pt x="51562" y="1295400"/>
                  </a:lnTo>
                  <a:lnTo>
                    <a:pt x="58915" y="1282827"/>
                  </a:lnTo>
                  <a:lnTo>
                    <a:pt x="103378" y="1206881"/>
                  </a:lnTo>
                  <a:close/>
                </a:path>
                <a:path w="2693670" h="1296670">
                  <a:moveTo>
                    <a:pt x="2693416" y="1207643"/>
                  </a:moveTo>
                  <a:lnTo>
                    <a:pt x="2692400" y="1203833"/>
                  </a:lnTo>
                  <a:lnTo>
                    <a:pt x="2686304" y="1200277"/>
                  </a:lnTo>
                  <a:lnTo>
                    <a:pt x="2682494" y="1201293"/>
                  </a:lnTo>
                  <a:lnTo>
                    <a:pt x="2648000" y="1260157"/>
                  </a:lnTo>
                  <a:lnTo>
                    <a:pt x="2649474" y="457962"/>
                  </a:lnTo>
                  <a:lnTo>
                    <a:pt x="2636774" y="457962"/>
                  </a:lnTo>
                  <a:lnTo>
                    <a:pt x="2635402" y="1200023"/>
                  </a:lnTo>
                  <a:lnTo>
                    <a:pt x="2635300" y="1260182"/>
                  </a:lnTo>
                  <a:lnTo>
                    <a:pt x="2602738" y="1204087"/>
                  </a:lnTo>
                  <a:lnTo>
                    <a:pt x="2600960" y="1201166"/>
                  </a:lnTo>
                  <a:lnTo>
                    <a:pt x="2597150" y="1200023"/>
                  </a:lnTo>
                  <a:lnTo>
                    <a:pt x="2591054" y="1203579"/>
                  </a:lnTo>
                  <a:lnTo>
                    <a:pt x="2590038" y="1207516"/>
                  </a:lnTo>
                  <a:lnTo>
                    <a:pt x="2641600" y="1296162"/>
                  </a:lnTo>
                  <a:lnTo>
                    <a:pt x="2648953" y="1283589"/>
                  </a:lnTo>
                  <a:lnTo>
                    <a:pt x="2693416" y="1207643"/>
                  </a:lnTo>
                  <a:close/>
                </a:path>
              </a:pathLst>
            </a:custGeom>
            <a:solidFill>
              <a:srgbClr val="055092"/>
            </a:solidFill>
          </p:spPr>
          <p:txBody>
            <a:bodyPr wrap="square" lIns="0" tIns="0" rIns="0" bIns="0" rtlCol="0"/>
            <a:lstStyle/>
            <a:p>
              <a:endParaRPr dirty="0"/>
            </a:p>
          </p:txBody>
        </p:sp>
        <p:sp>
          <p:nvSpPr>
            <p:cNvPr id="28" name="object 18">
              <a:extLst>
                <a:ext uri="{FF2B5EF4-FFF2-40B4-BE49-F238E27FC236}">
                  <a16:creationId xmlns:a16="http://schemas.microsoft.com/office/drawing/2014/main" id="{4B709885-16B4-46CC-A208-90458394823A}"/>
                </a:ext>
              </a:extLst>
            </p:cNvPr>
            <p:cNvSpPr/>
            <p:nvPr/>
          </p:nvSpPr>
          <p:spPr>
            <a:xfrm>
              <a:off x="6868716" y="4343400"/>
              <a:ext cx="1045368" cy="838200"/>
            </a:xfrm>
            <a:prstGeom prst="rect">
              <a:avLst/>
            </a:prstGeom>
            <a:blipFill>
              <a:blip r:embed="rId6" cstate="print"/>
              <a:stretch>
                <a:fillRect/>
              </a:stretch>
            </a:blipFill>
          </p:spPr>
          <p:txBody>
            <a:bodyPr wrap="square" lIns="0" tIns="0" rIns="0" bIns="0" rtlCol="0"/>
            <a:lstStyle/>
            <a:p>
              <a:endParaRPr/>
            </a:p>
          </p:txBody>
        </p:sp>
      </p:grpSp>
      <p:sp>
        <p:nvSpPr>
          <p:cNvPr id="50" name="object 3">
            <a:extLst>
              <a:ext uri="{FF2B5EF4-FFF2-40B4-BE49-F238E27FC236}">
                <a16:creationId xmlns:a16="http://schemas.microsoft.com/office/drawing/2014/main" id="{7B839610-A903-40C9-AD96-6FFF78736802}"/>
              </a:ext>
            </a:extLst>
          </p:cNvPr>
          <p:cNvSpPr txBox="1"/>
          <p:nvPr/>
        </p:nvSpPr>
        <p:spPr>
          <a:xfrm>
            <a:off x="3395794" y="333223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TEACHER</a:t>
            </a:r>
            <a:endParaRPr lang="en-US" sz="1800" dirty="0">
              <a:latin typeface="Georgia"/>
              <a:cs typeface="Georgia"/>
            </a:endParaRPr>
          </a:p>
        </p:txBody>
      </p:sp>
      <p:sp>
        <p:nvSpPr>
          <p:cNvPr id="51" name="object 3">
            <a:extLst>
              <a:ext uri="{FF2B5EF4-FFF2-40B4-BE49-F238E27FC236}">
                <a16:creationId xmlns:a16="http://schemas.microsoft.com/office/drawing/2014/main" id="{12A56EED-BAAC-475C-B503-0F3E4BB6E49A}"/>
              </a:ext>
            </a:extLst>
          </p:cNvPr>
          <p:cNvSpPr txBox="1"/>
          <p:nvPr/>
        </p:nvSpPr>
        <p:spPr>
          <a:xfrm>
            <a:off x="5975276" y="3309854"/>
            <a:ext cx="1905000" cy="1107996"/>
          </a:xfrm>
          <a:prstGeom prst="rect">
            <a:avLst/>
          </a:prstGeom>
          <a:noFill/>
          <a:ln w="25400">
            <a:noFill/>
          </a:ln>
        </p:spPr>
        <p:txBody>
          <a:bodyPr vert="horz" wrap="square" lIns="0" tIns="0" rIns="0" bIns="0" rtlCol="0">
            <a:spAutoFit/>
          </a:bodyPr>
          <a:lstStyle/>
          <a:p>
            <a:pPr>
              <a:lnSpc>
                <a:spcPct val="100000"/>
              </a:lnSpc>
            </a:pPr>
            <a:endParaRPr sz="1800" dirty="0">
              <a:latin typeface="Times New Roman"/>
              <a:cs typeface="Times New Roman"/>
            </a:endParaRPr>
          </a:p>
          <a:p>
            <a:pPr marL="283845">
              <a:lnSpc>
                <a:spcPct val="100000"/>
              </a:lnSpc>
            </a:pPr>
            <a:endParaRPr lang="en-US" dirty="0">
              <a:latin typeface="Times New Roman"/>
              <a:cs typeface="Times New Roman"/>
            </a:endParaRPr>
          </a:p>
          <a:p>
            <a:pPr marL="283845">
              <a:lnSpc>
                <a:spcPct val="100000"/>
              </a:lnSpc>
            </a:pPr>
            <a:endParaRPr lang="en-US" spc="-25" dirty="0">
              <a:solidFill>
                <a:srgbClr val="FFFFFF"/>
              </a:solidFill>
              <a:latin typeface="Times New Roman"/>
              <a:cs typeface="Times New Roman"/>
            </a:endParaRPr>
          </a:p>
          <a:p>
            <a:pPr algn="ctr">
              <a:lnSpc>
                <a:spcPct val="100000"/>
              </a:lnSpc>
            </a:pPr>
            <a:r>
              <a:rPr lang="en-US" sz="1800" spc="-25" dirty="0">
                <a:solidFill>
                  <a:srgbClr val="FFFFFF"/>
                </a:solidFill>
                <a:latin typeface="Georgia"/>
                <a:cs typeface="Georgia"/>
              </a:rPr>
              <a:t>STUDENT</a:t>
            </a:r>
            <a:endParaRPr lang="en-US" sz="1800" dirty="0">
              <a:latin typeface="Georgia"/>
              <a:cs typeface="Georgia"/>
            </a:endParaRPr>
          </a:p>
        </p:txBody>
      </p:sp>
    </p:spTree>
    <p:extLst>
      <p:ext uri="{BB962C8B-B14F-4D97-AF65-F5344CB8AC3E}">
        <p14:creationId xmlns:p14="http://schemas.microsoft.com/office/powerpoint/2010/main" val="411713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43617" y="195486"/>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223352"/>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TYPES OF USER ACCOUNTS</a:t>
            </a:r>
            <a:endParaRPr lang="ko-KR" altLang="en-US" sz="3600" b="1" dirty="0">
              <a:solidFill>
                <a:schemeClr val="bg1"/>
              </a:solidFill>
              <a:cs typeface="Arial" pitchFamily="34" charset="0"/>
            </a:endParaRPr>
          </a:p>
        </p:txBody>
      </p:sp>
      <p:grpSp>
        <p:nvGrpSpPr>
          <p:cNvPr id="21" name="object 10">
            <a:extLst>
              <a:ext uri="{FF2B5EF4-FFF2-40B4-BE49-F238E27FC236}">
                <a16:creationId xmlns:a16="http://schemas.microsoft.com/office/drawing/2014/main" id="{3BD2BC06-68F3-4279-BED6-DCE0C620D5CF}"/>
              </a:ext>
            </a:extLst>
          </p:cNvPr>
          <p:cNvGrpSpPr/>
          <p:nvPr/>
        </p:nvGrpSpPr>
        <p:grpSpPr>
          <a:xfrm>
            <a:off x="0" y="987574"/>
            <a:ext cx="2439917" cy="3744824"/>
            <a:chOff x="64007" y="1054608"/>
            <a:chExt cx="2566670" cy="5817235"/>
          </a:xfrm>
          <a:solidFill>
            <a:srgbClr val="00B0F0"/>
          </a:solidFill>
        </p:grpSpPr>
        <p:sp>
          <p:nvSpPr>
            <p:cNvPr id="29" name="object 11">
              <a:extLst>
                <a:ext uri="{FF2B5EF4-FFF2-40B4-BE49-F238E27FC236}">
                  <a16:creationId xmlns:a16="http://schemas.microsoft.com/office/drawing/2014/main" id="{D0D82077-40E1-47D0-BA12-DCBDB0D1DCB5}"/>
                </a:ext>
              </a:extLst>
            </p:cNvPr>
            <p:cNvSpPr/>
            <p:nvPr/>
          </p:nvSpPr>
          <p:spPr>
            <a:xfrm>
              <a:off x="76961" y="1067562"/>
              <a:ext cx="2540635" cy="5791200"/>
            </a:xfrm>
            <a:custGeom>
              <a:avLst/>
              <a:gdLst/>
              <a:ahLst/>
              <a:cxnLst/>
              <a:rect l="l" t="t" r="r" b="b"/>
              <a:pathLst>
                <a:path w="2540635" h="5791200">
                  <a:moveTo>
                    <a:pt x="0" y="0"/>
                  </a:moveTo>
                  <a:lnTo>
                    <a:pt x="0" y="5791199"/>
                  </a:lnTo>
                  <a:lnTo>
                    <a:pt x="2540508" y="4632960"/>
                  </a:lnTo>
                  <a:lnTo>
                    <a:pt x="2540508" y="1158239"/>
                  </a:lnTo>
                  <a:lnTo>
                    <a:pt x="0" y="0"/>
                  </a:lnTo>
                  <a:close/>
                </a:path>
              </a:pathLst>
            </a:custGeom>
            <a:grpFill/>
          </p:spPr>
          <p:txBody>
            <a:bodyPr wrap="square" lIns="0" tIns="0" rIns="0" bIns="0" rtlCol="0"/>
            <a:lstStyle/>
            <a:p>
              <a:endParaRPr/>
            </a:p>
          </p:txBody>
        </p:sp>
        <p:sp>
          <p:nvSpPr>
            <p:cNvPr id="30" name="object 12">
              <a:extLst>
                <a:ext uri="{FF2B5EF4-FFF2-40B4-BE49-F238E27FC236}">
                  <a16:creationId xmlns:a16="http://schemas.microsoft.com/office/drawing/2014/main" id="{BE378B51-BD7E-4D3C-A818-B094C5204D6D}"/>
                </a:ext>
              </a:extLst>
            </p:cNvPr>
            <p:cNvSpPr/>
            <p:nvPr/>
          </p:nvSpPr>
          <p:spPr>
            <a:xfrm>
              <a:off x="76961" y="1067562"/>
              <a:ext cx="2540635" cy="5791200"/>
            </a:xfrm>
            <a:custGeom>
              <a:avLst/>
              <a:gdLst/>
              <a:ahLst/>
              <a:cxnLst/>
              <a:rect l="l" t="t" r="r" b="b"/>
              <a:pathLst>
                <a:path w="2540635" h="5791200">
                  <a:moveTo>
                    <a:pt x="0" y="5791199"/>
                  </a:moveTo>
                  <a:lnTo>
                    <a:pt x="0" y="0"/>
                  </a:lnTo>
                  <a:lnTo>
                    <a:pt x="2540508" y="1158239"/>
                  </a:lnTo>
                  <a:lnTo>
                    <a:pt x="2540508" y="4632960"/>
                  </a:lnTo>
                  <a:lnTo>
                    <a:pt x="0" y="5791199"/>
                  </a:lnTo>
                  <a:close/>
                </a:path>
              </a:pathLst>
            </a:custGeom>
            <a:grpFill/>
            <a:ln w="25908">
              <a:solidFill>
                <a:srgbClr val="FFFFFF"/>
              </a:solidFill>
            </a:ln>
          </p:spPr>
          <p:txBody>
            <a:bodyPr wrap="square" lIns="0" tIns="0" rIns="0" bIns="0" rtlCol="0"/>
            <a:lstStyle/>
            <a:p>
              <a:endParaRPr/>
            </a:p>
          </p:txBody>
        </p:sp>
      </p:grpSp>
      <p:sp>
        <p:nvSpPr>
          <p:cNvPr id="31" name="object 13">
            <a:extLst>
              <a:ext uri="{FF2B5EF4-FFF2-40B4-BE49-F238E27FC236}">
                <a16:creationId xmlns:a16="http://schemas.microsoft.com/office/drawing/2014/main" id="{49D3E3C8-11EA-4546-AD64-56789704EE0E}"/>
              </a:ext>
            </a:extLst>
          </p:cNvPr>
          <p:cNvSpPr txBox="1">
            <a:spLocks/>
          </p:cNvSpPr>
          <p:nvPr/>
        </p:nvSpPr>
        <p:spPr>
          <a:xfrm>
            <a:off x="125013" y="1516714"/>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ADMIN</a:t>
            </a:r>
            <a:endParaRPr lang="en-US" sz="2800" u="sng" dirty="0">
              <a:latin typeface="Gothic Uralic"/>
              <a:cs typeface="Gothic Uralic"/>
            </a:endParaRPr>
          </a:p>
        </p:txBody>
      </p:sp>
      <p:sp>
        <p:nvSpPr>
          <p:cNvPr id="32" name="object 14">
            <a:extLst>
              <a:ext uri="{FF2B5EF4-FFF2-40B4-BE49-F238E27FC236}">
                <a16:creationId xmlns:a16="http://schemas.microsoft.com/office/drawing/2014/main" id="{92E2A6AA-F2B8-4F16-81FD-331D89B21B42}"/>
              </a:ext>
            </a:extLst>
          </p:cNvPr>
          <p:cNvSpPr txBox="1"/>
          <p:nvPr/>
        </p:nvSpPr>
        <p:spPr>
          <a:xfrm>
            <a:off x="53616" y="1956955"/>
            <a:ext cx="2131994" cy="2559419"/>
          </a:xfrm>
          <a:prstGeom prst="rect">
            <a:avLst/>
          </a:prstGeom>
        </p:spPr>
        <p:txBody>
          <a:bodyPr vert="horz" wrap="square" lIns="0" tIns="34925" rIns="0" bIns="0" rtlCol="0">
            <a:spAutoFit/>
          </a:bodyPr>
          <a:lstStyle/>
          <a:p>
            <a:pPr marL="171450" marR="5080" indent="-171450">
              <a:lnSpc>
                <a:spcPct val="91900"/>
              </a:lnSpc>
              <a:spcBef>
                <a:spcPts val="275"/>
              </a:spcBef>
              <a:buFont typeface="Wingdings" panose="05000000000000000000" pitchFamily="2" charset="2"/>
              <a:buChar char="v"/>
              <a:tabLst>
                <a:tab pos="185420" algn="l"/>
              </a:tabLst>
            </a:pPr>
            <a:r>
              <a:rPr sz="1800" spc="-10" dirty="0">
                <a:solidFill>
                  <a:srgbClr val="FFFFFF"/>
                </a:solidFill>
                <a:latin typeface="Gothic Uralic"/>
                <a:cs typeface="Gothic Uralic"/>
              </a:rPr>
              <a:t>System  </a:t>
            </a:r>
            <a:r>
              <a:rPr sz="1800" spc="-5" dirty="0">
                <a:solidFill>
                  <a:srgbClr val="FFFFFF"/>
                </a:solidFill>
                <a:latin typeface="Gothic Uralic"/>
                <a:cs typeface="Gothic Uralic"/>
              </a:rPr>
              <a:t>Accessibility</a:t>
            </a:r>
            <a:r>
              <a:rPr sz="1800" spc="-65" dirty="0">
                <a:solidFill>
                  <a:srgbClr val="FFFFFF"/>
                </a:solidFill>
                <a:latin typeface="Gothic Uralic"/>
                <a:cs typeface="Gothic Uralic"/>
              </a:rPr>
              <a:t> </a:t>
            </a:r>
            <a:r>
              <a:rPr sz="1800" spc="-10" dirty="0">
                <a:solidFill>
                  <a:srgbClr val="FFFFFF"/>
                </a:solidFill>
                <a:latin typeface="Gothic Uralic"/>
                <a:cs typeface="Gothic Uralic"/>
              </a:rPr>
              <a:t>and  </a:t>
            </a:r>
            <a:r>
              <a:rPr sz="1800" dirty="0">
                <a:solidFill>
                  <a:srgbClr val="FFFFFF"/>
                </a:solidFill>
                <a:latin typeface="Gothic Uralic"/>
                <a:cs typeface="Gothic Uralic"/>
              </a:rPr>
              <a:t>Monitoring</a:t>
            </a:r>
            <a:endParaRPr lang="en-US" sz="1800" dirty="0">
              <a:solidFill>
                <a:srgbClr val="FFFFFF"/>
              </a:solidFill>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Account R</a:t>
            </a:r>
            <a:r>
              <a:rPr lang="en-US" spc="-15" dirty="0">
                <a:solidFill>
                  <a:srgbClr val="FFFFFF"/>
                </a:solidFill>
                <a:latin typeface="Gothic Uralic"/>
                <a:cs typeface="Gothic Uralic"/>
              </a:rPr>
              <a:t>e</a:t>
            </a:r>
            <a:r>
              <a:rPr lang="en-US" dirty="0">
                <a:solidFill>
                  <a:srgbClr val="FFFFFF"/>
                </a:solidFill>
                <a:latin typeface="Gothic Uralic"/>
                <a:cs typeface="Gothic Uralic"/>
              </a:rPr>
              <a:t>g</a:t>
            </a:r>
            <a:r>
              <a:rPr lang="en-US" spc="20" dirty="0">
                <a:solidFill>
                  <a:srgbClr val="FFFFFF"/>
                </a:solidFill>
                <a:latin typeface="Gothic Uralic"/>
                <a:cs typeface="Gothic Uralic"/>
              </a:rPr>
              <a:t>i</a:t>
            </a:r>
            <a:r>
              <a:rPr lang="en-US" spc="-5" dirty="0">
                <a:solidFill>
                  <a:srgbClr val="FFFFFF"/>
                </a:solidFill>
                <a:latin typeface="Gothic Uralic"/>
                <a:cs typeface="Gothic Uralic"/>
              </a:rPr>
              <a:t>s</a:t>
            </a:r>
            <a:r>
              <a:rPr lang="en-US" spc="-15" dirty="0">
                <a:solidFill>
                  <a:srgbClr val="FFFFFF"/>
                </a:solidFill>
                <a:latin typeface="Gothic Uralic"/>
                <a:cs typeface="Gothic Uralic"/>
              </a:rPr>
              <a:t>t</a:t>
            </a:r>
            <a:r>
              <a:rPr lang="en-US" spc="-5" dirty="0">
                <a:solidFill>
                  <a:srgbClr val="FFFFFF"/>
                </a:solidFill>
                <a:latin typeface="Gothic Uralic"/>
                <a:cs typeface="Gothic Uralic"/>
              </a:rPr>
              <a:t>r</a:t>
            </a:r>
            <a:r>
              <a:rPr lang="en-US" spc="-15" dirty="0">
                <a:solidFill>
                  <a:srgbClr val="FFFFFF"/>
                </a:solidFill>
                <a:latin typeface="Gothic Uralic"/>
                <a:cs typeface="Gothic Uralic"/>
              </a:rPr>
              <a:t>a</a:t>
            </a:r>
            <a:r>
              <a:rPr lang="en-US" spc="-20" dirty="0">
                <a:solidFill>
                  <a:srgbClr val="FFFFFF"/>
                </a:solidFill>
                <a:latin typeface="Gothic Uralic"/>
                <a:cs typeface="Gothic Uralic"/>
              </a:rPr>
              <a:t>t</a:t>
            </a:r>
            <a:r>
              <a:rPr lang="en-US" spc="20" dirty="0">
                <a:solidFill>
                  <a:srgbClr val="FFFFFF"/>
                </a:solidFill>
                <a:latin typeface="Gothic Uralic"/>
                <a:cs typeface="Gothic Uralic"/>
              </a:rPr>
              <a:t>i</a:t>
            </a:r>
            <a:r>
              <a:rPr lang="en-US" spc="-5" dirty="0">
                <a:solidFill>
                  <a:srgbClr val="FFFFFF"/>
                </a:solidFill>
                <a:latin typeface="Gothic Uralic"/>
                <a:cs typeface="Gothic Uralic"/>
              </a:rPr>
              <a:t>on</a:t>
            </a: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Technical</a:t>
            </a:r>
            <a:r>
              <a:rPr lang="en-US" spc="-50" dirty="0">
                <a:solidFill>
                  <a:srgbClr val="FFFFFF"/>
                </a:solidFill>
                <a:latin typeface="Gothic Uralic"/>
                <a:cs typeface="Gothic Uralic"/>
              </a:rPr>
              <a:t> </a:t>
            </a:r>
            <a:r>
              <a:rPr lang="en-US" spc="-5" dirty="0">
                <a:solidFill>
                  <a:srgbClr val="FFFFFF"/>
                </a:solidFill>
                <a:latin typeface="Gothic Uralic"/>
                <a:cs typeface="Gothic Uralic"/>
              </a:rPr>
              <a:t>Support</a:t>
            </a:r>
          </a:p>
          <a:p>
            <a:pPr marL="171450" marR="5080" indent="-171450">
              <a:lnSpc>
                <a:spcPct val="91900"/>
              </a:lnSpc>
              <a:spcBef>
                <a:spcPts val="275"/>
              </a:spcBef>
              <a:buFont typeface="Wingdings" panose="05000000000000000000" pitchFamily="2" charset="2"/>
              <a:buChar char="v"/>
              <a:tabLst>
                <a:tab pos="185420" algn="l"/>
              </a:tabLst>
            </a:pPr>
            <a:r>
              <a:rPr lang="en-US" spc="-5" dirty="0">
                <a:solidFill>
                  <a:srgbClr val="FFFFFF"/>
                </a:solidFill>
                <a:latin typeface="Gothic Uralic"/>
                <a:cs typeface="Gothic Uralic"/>
              </a:rPr>
              <a:t>Reports e-Learning  performance</a:t>
            </a:r>
            <a:endParaRPr lang="en-US" dirty="0">
              <a:latin typeface="Gothic Uralic"/>
              <a:cs typeface="Gothic Uralic"/>
            </a:endParaRPr>
          </a:p>
          <a:p>
            <a:pPr marR="5080">
              <a:lnSpc>
                <a:spcPct val="91900"/>
              </a:lnSpc>
              <a:spcBef>
                <a:spcPts val="275"/>
              </a:spcBef>
              <a:tabLst>
                <a:tab pos="185420" algn="l"/>
              </a:tabLst>
            </a:pPr>
            <a:endParaRPr lang="en-US" dirty="0">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endParaRPr lang="en-US" dirty="0">
              <a:latin typeface="Gothic Uralic"/>
              <a:cs typeface="Gothic Uralic"/>
            </a:endParaRPr>
          </a:p>
          <a:p>
            <a:pPr marL="171450" marR="5080" indent="-171450">
              <a:lnSpc>
                <a:spcPct val="91900"/>
              </a:lnSpc>
              <a:spcBef>
                <a:spcPts val="275"/>
              </a:spcBef>
              <a:buFont typeface="Wingdings" panose="05000000000000000000" pitchFamily="2" charset="2"/>
              <a:buChar char="v"/>
              <a:tabLst>
                <a:tab pos="185420" algn="l"/>
              </a:tabLst>
            </a:pPr>
            <a:endParaRPr sz="1800" dirty="0">
              <a:latin typeface="Gothic Uralic"/>
              <a:cs typeface="Gothic Uralic"/>
            </a:endParaRPr>
          </a:p>
        </p:txBody>
      </p:sp>
      <p:grpSp>
        <p:nvGrpSpPr>
          <p:cNvPr id="36" name="object 18">
            <a:extLst>
              <a:ext uri="{FF2B5EF4-FFF2-40B4-BE49-F238E27FC236}">
                <a16:creationId xmlns:a16="http://schemas.microsoft.com/office/drawing/2014/main" id="{41FF87F3-857F-4676-AEB1-190BED8AF829}"/>
              </a:ext>
            </a:extLst>
          </p:cNvPr>
          <p:cNvGrpSpPr/>
          <p:nvPr/>
        </p:nvGrpSpPr>
        <p:grpSpPr>
          <a:xfrm>
            <a:off x="2179356" y="987982"/>
            <a:ext cx="2465323" cy="3744416"/>
            <a:chOff x="2747772" y="1054608"/>
            <a:chExt cx="1927860" cy="5816600"/>
          </a:xfrm>
          <a:solidFill>
            <a:srgbClr val="33CC33"/>
          </a:solidFill>
        </p:grpSpPr>
        <p:sp>
          <p:nvSpPr>
            <p:cNvPr id="37" name="object 19">
              <a:extLst>
                <a:ext uri="{FF2B5EF4-FFF2-40B4-BE49-F238E27FC236}">
                  <a16:creationId xmlns:a16="http://schemas.microsoft.com/office/drawing/2014/main" id="{D98ECC21-8643-457D-ABA2-E4E005A307A7}"/>
                </a:ext>
              </a:extLst>
            </p:cNvPr>
            <p:cNvSpPr/>
            <p:nvPr/>
          </p:nvSpPr>
          <p:spPr>
            <a:xfrm>
              <a:off x="2760726" y="1067562"/>
              <a:ext cx="1902460" cy="5790565"/>
            </a:xfrm>
            <a:custGeom>
              <a:avLst/>
              <a:gdLst/>
              <a:ahLst/>
              <a:cxnLst/>
              <a:rect l="l" t="t" r="r" b="b"/>
              <a:pathLst>
                <a:path w="1902460" h="5790565">
                  <a:moveTo>
                    <a:pt x="0" y="0"/>
                  </a:moveTo>
                  <a:lnTo>
                    <a:pt x="0" y="5790437"/>
                  </a:lnTo>
                  <a:lnTo>
                    <a:pt x="1251" y="5790437"/>
                  </a:lnTo>
                  <a:lnTo>
                    <a:pt x="1901952" y="4632960"/>
                  </a:lnTo>
                  <a:lnTo>
                    <a:pt x="1901952" y="1158239"/>
                  </a:lnTo>
                  <a:lnTo>
                    <a:pt x="0" y="0"/>
                  </a:lnTo>
                  <a:close/>
                </a:path>
              </a:pathLst>
            </a:custGeom>
            <a:grpFill/>
          </p:spPr>
          <p:txBody>
            <a:bodyPr wrap="square" lIns="0" tIns="0" rIns="0" bIns="0" rtlCol="0"/>
            <a:lstStyle/>
            <a:p>
              <a:endParaRPr/>
            </a:p>
          </p:txBody>
        </p:sp>
        <p:sp>
          <p:nvSpPr>
            <p:cNvPr id="38" name="object 20">
              <a:extLst>
                <a:ext uri="{FF2B5EF4-FFF2-40B4-BE49-F238E27FC236}">
                  <a16:creationId xmlns:a16="http://schemas.microsoft.com/office/drawing/2014/main" id="{51180FF7-F6C1-42BF-825F-493D8DB64E21}"/>
                </a:ext>
              </a:extLst>
            </p:cNvPr>
            <p:cNvSpPr/>
            <p:nvPr/>
          </p:nvSpPr>
          <p:spPr>
            <a:xfrm>
              <a:off x="2760726" y="1067562"/>
              <a:ext cx="1902460" cy="5790565"/>
            </a:xfrm>
            <a:custGeom>
              <a:avLst/>
              <a:gdLst/>
              <a:ahLst/>
              <a:cxnLst/>
              <a:rect l="l" t="t" r="r" b="b"/>
              <a:pathLst>
                <a:path w="1902460" h="5790565">
                  <a:moveTo>
                    <a:pt x="0" y="5790437"/>
                  </a:moveTo>
                  <a:lnTo>
                    <a:pt x="0" y="0"/>
                  </a:lnTo>
                  <a:lnTo>
                    <a:pt x="1901952" y="1158239"/>
                  </a:lnTo>
                  <a:lnTo>
                    <a:pt x="1901952" y="4632960"/>
                  </a:lnTo>
                  <a:lnTo>
                    <a:pt x="1251" y="5790437"/>
                  </a:lnTo>
                </a:path>
              </a:pathLst>
            </a:custGeom>
            <a:grpFill/>
            <a:ln w="25908">
              <a:solidFill>
                <a:srgbClr val="FFFFFF"/>
              </a:solidFill>
            </a:ln>
          </p:spPr>
          <p:txBody>
            <a:bodyPr wrap="square" lIns="0" tIns="0" rIns="0" bIns="0" rtlCol="0"/>
            <a:lstStyle/>
            <a:p>
              <a:endParaRPr dirty="0"/>
            </a:p>
          </p:txBody>
        </p:sp>
      </p:grpSp>
      <p:sp>
        <p:nvSpPr>
          <p:cNvPr id="40" name="object 22">
            <a:extLst>
              <a:ext uri="{FF2B5EF4-FFF2-40B4-BE49-F238E27FC236}">
                <a16:creationId xmlns:a16="http://schemas.microsoft.com/office/drawing/2014/main" id="{E17994DC-3566-400C-9EFF-A8DD38F27080}"/>
              </a:ext>
            </a:extLst>
          </p:cNvPr>
          <p:cNvSpPr txBox="1"/>
          <p:nvPr/>
        </p:nvSpPr>
        <p:spPr>
          <a:xfrm>
            <a:off x="2250365" y="1964702"/>
            <a:ext cx="2118851" cy="1601977"/>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Facilitates  learning  </a:t>
            </a:r>
            <a:r>
              <a:rPr lang="en-US" spc="-10" dirty="0">
                <a:solidFill>
                  <a:srgbClr val="FFFFFF"/>
                </a:solidFill>
                <a:latin typeface="Gothic Uralic"/>
                <a:cs typeface="Gothic Uralic"/>
              </a:rPr>
              <a:t>through </a:t>
            </a:r>
            <a:r>
              <a:rPr lang="en-US" dirty="0">
                <a:solidFill>
                  <a:srgbClr val="FFFFFF"/>
                </a:solidFill>
                <a:latin typeface="Gothic Uralic"/>
                <a:cs typeface="Gothic Uralic"/>
              </a:rPr>
              <a:t>rich media  </a:t>
            </a:r>
            <a:r>
              <a:rPr lang="en-US" spc="-5" dirty="0">
                <a:solidFill>
                  <a:srgbClr val="FFFFFF"/>
                </a:solidFill>
                <a:latin typeface="Gothic Uralic"/>
                <a:cs typeface="Gothic Uralic"/>
              </a:rPr>
              <a:t>resources</a:t>
            </a:r>
            <a:endParaRPr lang="en-US" dirty="0">
              <a:latin typeface="Gothic Uralic"/>
              <a:cs typeface="Gothic Uralic"/>
            </a:endParaRPr>
          </a:p>
          <a:p>
            <a:pPr marL="228600" marR="5080" indent="-228600">
              <a:lnSpc>
                <a:spcPct val="92000"/>
              </a:lnSpc>
              <a:spcBef>
                <a:spcPts val="270"/>
              </a:spcBef>
              <a:buFont typeface="Wingdings" panose="05000000000000000000" pitchFamily="2" charset="2"/>
              <a:buChar char="v"/>
              <a:tabLst>
                <a:tab pos="185420" algn="l"/>
              </a:tabLst>
            </a:pPr>
            <a:r>
              <a:rPr sz="1800" spc="-5" dirty="0">
                <a:solidFill>
                  <a:srgbClr val="FFFFFF"/>
                </a:solidFill>
                <a:latin typeface="Gothic Uralic"/>
                <a:cs typeface="Gothic Uralic"/>
              </a:rPr>
              <a:t>Engages  </a:t>
            </a:r>
            <a:r>
              <a:rPr sz="1800" spc="-10" dirty="0">
                <a:solidFill>
                  <a:srgbClr val="FFFFFF"/>
                </a:solidFill>
                <a:latin typeface="Gothic Uralic"/>
                <a:cs typeface="Gothic Uralic"/>
              </a:rPr>
              <a:t>students </a:t>
            </a:r>
            <a:r>
              <a:rPr lang="en-US" sz="1800" spc="-10" dirty="0">
                <a:solidFill>
                  <a:srgbClr val="FFFFFF"/>
                </a:solidFill>
                <a:latin typeface="Gothic Uralic"/>
                <a:cs typeface="Gothic Uralic"/>
              </a:rPr>
              <a:t>   </a:t>
            </a:r>
            <a:r>
              <a:rPr sz="1800" spc="-5" dirty="0">
                <a:solidFill>
                  <a:srgbClr val="FFFFFF"/>
                </a:solidFill>
                <a:latin typeface="Gothic Uralic"/>
                <a:cs typeface="Gothic Uralic"/>
              </a:rPr>
              <a:t>for  </a:t>
            </a:r>
            <a:r>
              <a:rPr sz="1800" dirty="0">
                <a:solidFill>
                  <a:srgbClr val="FFFFFF"/>
                </a:solidFill>
                <a:latin typeface="Gothic Uralic"/>
                <a:cs typeface="Gothic Uralic"/>
              </a:rPr>
              <a:t>co</a:t>
            </a:r>
            <a:r>
              <a:rPr sz="1800" spc="5" dirty="0">
                <a:solidFill>
                  <a:srgbClr val="FFFFFF"/>
                </a:solidFill>
                <a:latin typeface="Gothic Uralic"/>
                <a:cs typeface="Gothic Uralic"/>
              </a:rPr>
              <a:t>l</a:t>
            </a:r>
            <a:r>
              <a:rPr sz="1800" spc="10" dirty="0">
                <a:solidFill>
                  <a:srgbClr val="FFFFFF"/>
                </a:solidFill>
                <a:latin typeface="Gothic Uralic"/>
                <a:cs typeface="Gothic Uralic"/>
              </a:rPr>
              <a:t>l</a:t>
            </a:r>
            <a:r>
              <a:rPr sz="1800" spc="-10" dirty="0">
                <a:solidFill>
                  <a:srgbClr val="FFFFFF"/>
                </a:solidFill>
                <a:latin typeface="Gothic Uralic"/>
                <a:cs typeface="Gothic Uralic"/>
              </a:rPr>
              <a:t>ab</a:t>
            </a:r>
            <a:r>
              <a:rPr sz="1800" spc="-15" dirty="0">
                <a:solidFill>
                  <a:srgbClr val="FFFFFF"/>
                </a:solidFill>
                <a:latin typeface="Gothic Uralic"/>
                <a:cs typeface="Gothic Uralic"/>
              </a:rPr>
              <a:t>o</a:t>
            </a:r>
            <a:r>
              <a:rPr sz="1800" dirty="0">
                <a:solidFill>
                  <a:srgbClr val="FFFFFF"/>
                </a:solidFill>
                <a:latin typeface="Gothic Uralic"/>
                <a:cs typeface="Gothic Uralic"/>
              </a:rPr>
              <a:t>r</a:t>
            </a:r>
            <a:r>
              <a:rPr sz="1800" spc="-15" dirty="0">
                <a:solidFill>
                  <a:srgbClr val="FFFFFF"/>
                </a:solidFill>
                <a:latin typeface="Gothic Uralic"/>
                <a:cs typeface="Gothic Uralic"/>
              </a:rPr>
              <a:t>a</a:t>
            </a:r>
            <a:r>
              <a:rPr sz="1800" spc="-20" dirty="0">
                <a:solidFill>
                  <a:srgbClr val="FFFFFF"/>
                </a:solidFill>
                <a:latin typeface="Gothic Uralic"/>
                <a:cs typeface="Gothic Uralic"/>
              </a:rPr>
              <a:t>t</a:t>
            </a:r>
            <a:r>
              <a:rPr sz="1800" spc="20" dirty="0">
                <a:solidFill>
                  <a:srgbClr val="FFFFFF"/>
                </a:solidFill>
                <a:latin typeface="Gothic Uralic"/>
                <a:cs typeface="Gothic Uralic"/>
              </a:rPr>
              <a:t>iv</a:t>
            </a:r>
            <a:r>
              <a:rPr sz="1800" spc="-5" dirty="0">
                <a:solidFill>
                  <a:srgbClr val="FFFFFF"/>
                </a:solidFill>
                <a:latin typeface="Gothic Uralic"/>
                <a:cs typeface="Gothic Uralic"/>
              </a:rPr>
              <a:t>e </a:t>
            </a:r>
            <a:r>
              <a:rPr lang="en-US" sz="1800" spc="-5" dirty="0">
                <a:solidFill>
                  <a:srgbClr val="FFFFFF"/>
                </a:solidFill>
                <a:latin typeface="Gothic Uralic"/>
                <a:cs typeface="Gothic Uralic"/>
              </a:rPr>
              <a:t>     </a:t>
            </a:r>
            <a:r>
              <a:rPr sz="1800" spc="-5" dirty="0">
                <a:solidFill>
                  <a:srgbClr val="FFFFFF"/>
                </a:solidFill>
                <a:latin typeface="Gothic Uralic"/>
                <a:cs typeface="Gothic Uralic"/>
              </a:rPr>
              <a:t> learning</a:t>
            </a:r>
            <a:endParaRPr sz="1800" dirty="0">
              <a:latin typeface="Gothic Uralic"/>
              <a:cs typeface="Gothic Uralic"/>
            </a:endParaRPr>
          </a:p>
        </p:txBody>
      </p:sp>
      <p:grpSp>
        <p:nvGrpSpPr>
          <p:cNvPr id="41" name="object 23">
            <a:extLst>
              <a:ext uri="{FF2B5EF4-FFF2-40B4-BE49-F238E27FC236}">
                <a16:creationId xmlns:a16="http://schemas.microsoft.com/office/drawing/2014/main" id="{BF57A852-9568-4812-9872-1B886B14757A}"/>
              </a:ext>
            </a:extLst>
          </p:cNvPr>
          <p:cNvGrpSpPr/>
          <p:nvPr/>
        </p:nvGrpSpPr>
        <p:grpSpPr>
          <a:xfrm>
            <a:off x="4478728" y="987982"/>
            <a:ext cx="2429005" cy="3744416"/>
            <a:chOff x="4791455" y="1054608"/>
            <a:chExt cx="1927860" cy="5816600"/>
          </a:xfrm>
        </p:grpSpPr>
        <p:sp>
          <p:nvSpPr>
            <p:cNvPr id="42" name="object 24">
              <a:extLst>
                <a:ext uri="{FF2B5EF4-FFF2-40B4-BE49-F238E27FC236}">
                  <a16:creationId xmlns:a16="http://schemas.microsoft.com/office/drawing/2014/main" id="{957AA4FC-7ED4-489D-902C-61F34856BBE1}"/>
                </a:ext>
              </a:extLst>
            </p:cNvPr>
            <p:cNvSpPr/>
            <p:nvPr/>
          </p:nvSpPr>
          <p:spPr>
            <a:xfrm>
              <a:off x="4804409" y="1067562"/>
              <a:ext cx="1902460" cy="5790565"/>
            </a:xfrm>
            <a:custGeom>
              <a:avLst/>
              <a:gdLst/>
              <a:ahLst/>
              <a:cxnLst/>
              <a:rect l="l" t="t" r="r" b="b"/>
              <a:pathLst>
                <a:path w="1902459" h="5790565">
                  <a:moveTo>
                    <a:pt x="0" y="0"/>
                  </a:moveTo>
                  <a:lnTo>
                    <a:pt x="0" y="5790437"/>
                  </a:lnTo>
                  <a:lnTo>
                    <a:pt x="1251" y="5790437"/>
                  </a:lnTo>
                  <a:lnTo>
                    <a:pt x="1901951" y="4632960"/>
                  </a:lnTo>
                  <a:lnTo>
                    <a:pt x="1901951" y="1158239"/>
                  </a:lnTo>
                  <a:lnTo>
                    <a:pt x="0" y="0"/>
                  </a:lnTo>
                  <a:close/>
                </a:path>
              </a:pathLst>
            </a:custGeom>
            <a:solidFill>
              <a:srgbClr val="5F8BAB"/>
            </a:solidFill>
          </p:spPr>
          <p:txBody>
            <a:bodyPr wrap="square" lIns="0" tIns="0" rIns="0" bIns="0" rtlCol="0"/>
            <a:lstStyle/>
            <a:p>
              <a:endParaRPr/>
            </a:p>
          </p:txBody>
        </p:sp>
        <p:sp>
          <p:nvSpPr>
            <p:cNvPr id="43" name="object 25">
              <a:extLst>
                <a:ext uri="{FF2B5EF4-FFF2-40B4-BE49-F238E27FC236}">
                  <a16:creationId xmlns:a16="http://schemas.microsoft.com/office/drawing/2014/main" id="{FB1C5F8D-132E-4122-AEFC-68D66445155C}"/>
                </a:ext>
              </a:extLst>
            </p:cNvPr>
            <p:cNvSpPr/>
            <p:nvPr/>
          </p:nvSpPr>
          <p:spPr>
            <a:xfrm>
              <a:off x="4804409" y="1067562"/>
              <a:ext cx="1902460" cy="5790565"/>
            </a:xfrm>
            <a:custGeom>
              <a:avLst/>
              <a:gdLst/>
              <a:ahLst/>
              <a:cxnLst/>
              <a:rect l="l" t="t" r="r" b="b"/>
              <a:pathLst>
                <a:path w="1902459" h="5790565">
                  <a:moveTo>
                    <a:pt x="0" y="5790437"/>
                  </a:moveTo>
                  <a:lnTo>
                    <a:pt x="0" y="0"/>
                  </a:lnTo>
                  <a:lnTo>
                    <a:pt x="1901951" y="1158239"/>
                  </a:lnTo>
                  <a:lnTo>
                    <a:pt x="1901951" y="4632960"/>
                  </a:lnTo>
                  <a:lnTo>
                    <a:pt x="1251" y="5790437"/>
                  </a:lnTo>
                </a:path>
              </a:pathLst>
            </a:custGeom>
            <a:ln w="25908">
              <a:solidFill>
                <a:srgbClr val="FFFFFF"/>
              </a:solidFill>
            </a:ln>
          </p:spPr>
          <p:txBody>
            <a:bodyPr wrap="square" lIns="0" tIns="0" rIns="0" bIns="0" rtlCol="0"/>
            <a:lstStyle/>
            <a:p>
              <a:endParaRPr/>
            </a:p>
          </p:txBody>
        </p:sp>
      </p:grpSp>
      <p:grpSp>
        <p:nvGrpSpPr>
          <p:cNvPr id="46" name="object 28">
            <a:extLst>
              <a:ext uri="{FF2B5EF4-FFF2-40B4-BE49-F238E27FC236}">
                <a16:creationId xmlns:a16="http://schemas.microsoft.com/office/drawing/2014/main" id="{7636862C-AC6E-4E4F-8B17-7F6BEA1661FE}"/>
              </a:ext>
            </a:extLst>
          </p:cNvPr>
          <p:cNvGrpSpPr/>
          <p:nvPr/>
        </p:nvGrpSpPr>
        <p:grpSpPr>
          <a:xfrm>
            <a:off x="6746998" y="1001681"/>
            <a:ext cx="2397002" cy="3730717"/>
            <a:chOff x="6771131" y="1054608"/>
            <a:chExt cx="2321560" cy="5817235"/>
          </a:xfrm>
        </p:grpSpPr>
        <p:sp>
          <p:nvSpPr>
            <p:cNvPr id="47" name="object 29">
              <a:extLst>
                <a:ext uri="{FF2B5EF4-FFF2-40B4-BE49-F238E27FC236}">
                  <a16:creationId xmlns:a16="http://schemas.microsoft.com/office/drawing/2014/main" id="{D359F37F-BE0E-4F09-B67A-5FEBFC1123A9}"/>
                </a:ext>
              </a:extLst>
            </p:cNvPr>
            <p:cNvSpPr/>
            <p:nvPr/>
          </p:nvSpPr>
          <p:spPr>
            <a:xfrm>
              <a:off x="6784085" y="1067562"/>
              <a:ext cx="2295525" cy="5791200"/>
            </a:xfrm>
            <a:custGeom>
              <a:avLst/>
              <a:gdLst/>
              <a:ahLst/>
              <a:cxnLst/>
              <a:rect l="l" t="t" r="r" b="b"/>
              <a:pathLst>
                <a:path w="2295525" h="5791200">
                  <a:moveTo>
                    <a:pt x="0" y="0"/>
                  </a:moveTo>
                  <a:lnTo>
                    <a:pt x="0" y="5791199"/>
                  </a:lnTo>
                  <a:lnTo>
                    <a:pt x="2295144" y="4632960"/>
                  </a:lnTo>
                  <a:lnTo>
                    <a:pt x="2295144" y="1158239"/>
                  </a:lnTo>
                  <a:lnTo>
                    <a:pt x="0" y="0"/>
                  </a:lnTo>
                  <a:close/>
                </a:path>
              </a:pathLst>
            </a:custGeom>
            <a:solidFill>
              <a:srgbClr val="8063A1"/>
            </a:solidFill>
          </p:spPr>
          <p:txBody>
            <a:bodyPr wrap="square" lIns="0" tIns="0" rIns="0" bIns="0" rtlCol="0"/>
            <a:lstStyle/>
            <a:p>
              <a:endParaRPr/>
            </a:p>
          </p:txBody>
        </p:sp>
        <p:sp>
          <p:nvSpPr>
            <p:cNvPr id="48" name="object 30">
              <a:extLst>
                <a:ext uri="{FF2B5EF4-FFF2-40B4-BE49-F238E27FC236}">
                  <a16:creationId xmlns:a16="http://schemas.microsoft.com/office/drawing/2014/main" id="{A1ABE1A6-2D00-420F-BCF7-FFCF78661D05}"/>
                </a:ext>
              </a:extLst>
            </p:cNvPr>
            <p:cNvSpPr/>
            <p:nvPr/>
          </p:nvSpPr>
          <p:spPr>
            <a:xfrm>
              <a:off x="6784085" y="1067562"/>
              <a:ext cx="2295525" cy="5791200"/>
            </a:xfrm>
            <a:custGeom>
              <a:avLst/>
              <a:gdLst/>
              <a:ahLst/>
              <a:cxnLst/>
              <a:rect l="l" t="t" r="r" b="b"/>
              <a:pathLst>
                <a:path w="2295525" h="5791200">
                  <a:moveTo>
                    <a:pt x="0" y="5791199"/>
                  </a:moveTo>
                  <a:lnTo>
                    <a:pt x="0" y="0"/>
                  </a:lnTo>
                  <a:lnTo>
                    <a:pt x="2295144" y="1158239"/>
                  </a:lnTo>
                  <a:lnTo>
                    <a:pt x="2295144" y="4632960"/>
                  </a:lnTo>
                  <a:lnTo>
                    <a:pt x="0" y="5791199"/>
                  </a:lnTo>
                  <a:close/>
                </a:path>
              </a:pathLst>
            </a:custGeom>
            <a:ln w="25908">
              <a:solidFill>
                <a:srgbClr val="FFFFFF"/>
              </a:solidFill>
            </a:ln>
          </p:spPr>
          <p:txBody>
            <a:bodyPr wrap="square" lIns="0" tIns="0" rIns="0" bIns="0" rtlCol="0"/>
            <a:lstStyle/>
            <a:p>
              <a:endParaRPr/>
            </a:p>
          </p:txBody>
        </p:sp>
      </p:grpSp>
      <p:sp>
        <p:nvSpPr>
          <p:cNvPr id="76" name="object 13">
            <a:extLst>
              <a:ext uri="{FF2B5EF4-FFF2-40B4-BE49-F238E27FC236}">
                <a16:creationId xmlns:a16="http://schemas.microsoft.com/office/drawing/2014/main" id="{F1BB62EF-2FBE-441E-B54E-6094C2B880C2}"/>
              </a:ext>
            </a:extLst>
          </p:cNvPr>
          <p:cNvSpPr txBox="1">
            <a:spLocks/>
          </p:cNvSpPr>
          <p:nvPr/>
        </p:nvSpPr>
        <p:spPr>
          <a:xfrm>
            <a:off x="2429269"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TEACHER</a:t>
            </a:r>
            <a:endParaRPr lang="en-US" sz="2800" u="sng" dirty="0">
              <a:latin typeface="Gothic Uralic"/>
              <a:cs typeface="Gothic Uralic"/>
            </a:endParaRPr>
          </a:p>
        </p:txBody>
      </p:sp>
      <p:sp>
        <p:nvSpPr>
          <p:cNvPr id="77" name="object 13">
            <a:extLst>
              <a:ext uri="{FF2B5EF4-FFF2-40B4-BE49-F238E27FC236}">
                <a16:creationId xmlns:a16="http://schemas.microsoft.com/office/drawing/2014/main" id="{DF685466-237F-4A9B-8050-9995EFE6A9C1}"/>
              </a:ext>
            </a:extLst>
          </p:cNvPr>
          <p:cNvSpPr txBox="1">
            <a:spLocks/>
          </p:cNvSpPr>
          <p:nvPr/>
        </p:nvSpPr>
        <p:spPr>
          <a:xfrm>
            <a:off x="4733525"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STUDENT</a:t>
            </a:r>
            <a:endParaRPr lang="en-US" sz="2800" u="sng" dirty="0">
              <a:latin typeface="Gothic Uralic"/>
              <a:cs typeface="Gothic Uralic"/>
            </a:endParaRPr>
          </a:p>
        </p:txBody>
      </p:sp>
      <p:sp>
        <p:nvSpPr>
          <p:cNvPr id="78" name="object 13">
            <a:extLst>
              <a:ext uri="{FF2B5EF4-FFF2-40B4-BE49-F238E27FC236}">
                <a16:creationId xmlns:a16="http://schemas.microsoft.com/office/drawing/2014/main" id="{A68440AD-C307-4FDF-913B-982A108CDEF0}"/>
              </a:ext>
            </a:extLst>
          </p:cNvPr>
          <p:cNvSpPr txBox="1">
            <a:spLocks/>
          </p:cNvSpPr>
          <p:nvPr/>
        </p:nvSpPr>
        <p:spPr>
          <a:xfrm>
            <a:off x="6893765" y="1511179"/>
            <a:ext cx="1206627" cy="381515"/>
          </a:xfrm>
          <a:prstGeom prst="rect">
            <a:avLst/>
          </a:prstGeom>
        </p:spPr>
        <p:txBody>
          <a:bodyPr vert="horz" wrap="square" lIns="0" tIns="1206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95"/>
              </a:spcBef>
            </a:pPr>
            <a:r>
              <a:rPr lang="en-US" sz="2400" b="1" u="sng" spc="-5" dirty="0">
                <a:solidFill>
                  <a:srgbClr val="FFFFFF"/>
                </a:solidFill>
                <a:latin typeface="Gothic Uralic"/>
                <a:cs typeface="Gothic Uralic"/>
              </a:rPr>
              <a:t>PARENT</a:t>
            </a:r>
            <a:endParaRPr lang="en-US" sz="2800" u="sng" dirty="0">
              <a:latin typeface="Gothic Uralic"/>
              <a:cs typeface="Gothic Uralic"/>
            </a:endParaRPr>
          </a:p>
        </p:txBody>
      </p:sp>
      <p:sp>
        <p:nvSpPr>
          <p:cNvPr id="80" name="object 22">
            <a:extLst>
              <a:ext uri="{FF2B5EF4-FFF2-40B4-BE49-F238E27FC236}">
                <a16:creationId xmlns:a16="http://schemas.microsoft.com/office/drawing/2014/main" id="{3E8F7310-F48A-4576-B3E4-AE1E2D93AAD8}"/>
              </a:ext>
            </a:extLst>
          </p:cNvPr>
          <p:cNvSpPr txBox="1"/>
          <p:nvPr/>
        </p:nvSpPr>
        <p:spPr>
          <a:xfrm>
            <a:off x="4554301" y="1982295"/>
            <a:ext cx="2147326" cy="2520305"/>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High  engagement in discovery  learning</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Develops  critical     and  analytical </a:t>
            </a:r>
            <a:br>
              <a:rPr lang="en-US" spc="-5" dirty="0">
                <a:solidFill>
                  <a:srgbClr val="FFFFFF"/>
                </a:solidFill>
                <a:latin typeface="Gothic Uralic"/>
                <a:cs typeface="Gothic Uralic"/>
              </a:rPr>
            </a:br>
            <a:r>
              <a:rPr lang="en-US" spc="-5" dirty="0">
                <a:solidFill>
                  <a:srgbClr val="FFFFFF"/>
                </a:solidFill>
                <a:latin typeface="Gothic Uralic"/>
                <a:cs typeface="Gothic Uralic"/>
              </a:rPr>
              <a:t>thinking</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Shows self </a:t>
            </a:r>
          </a:p>
          <a:p>
            <a:pPr marR="5080">
              <a:lnSpc>
                <a:spcPct val="92000"/>
              </a:lnSpc>
              <a:spcBef>
                <a:spcPts val="270"/>
              </a:spcBef>
              <a:tabLst>
                <a:tab pos="185420" algn="l"/>
              </a:tabLst>
            </a:pPr>
            <a:r>
              <a:rPr lang="en-US" spc="-5" dirty="0">
                <a:solidFill>
                  <a:srgbClr val="FFFFFF"/>
                </a:solidFill>
                <a:latin typeface="Gothic Uralic"/>
                <a:cs typeface="Gothic Uralic"/>
              </a:rPr>
              <a:t>    competence</a:t>
            </a:r>
          </a:p>
          <a:p>
            <a:pPr marR="5080">
              <a:lnSpc>
                <a:spcPct val="92000"/>
              </a:lnSpc>
              <a:spcBef>
                <a:spcPts val="270"/>
              </a:spcBef>
              <a:tabLst>
                <a:tab pos="185420" algn="l"/>
              </a:tabLst>
            </a:pPr>
            <a:endParaRPr lang="en-US" spc="-5" dirty="0">
              <a:solidFill>
                <a:srgbClr val="FFFFFF"/>
              </a:solidFill>
              <a:latin typeface="Gothic Uralic"/>
              <a:cs typeface="Gothic Uralic"/>
            </a:endParaRPr>
          </a:p>
          <a:p>
            <a:pPr marR="5080">
              <a:lnSpc>
                <a:spcPct val="92000"/>
              </a:lnSpc>
              <a:spcBef>
                <a:spcPts val="270"/>
              </a:spcBef>
              <a:tabLst>
                <a:tab pos="185420" algn="l"/>
              </a:tabLst>
            </a:pPr>
            <a:endParaRPr lang="en-US" spc="-5" dirty="0">
              <a:solidFill>
                <a:srgbClr val="FFFFFF"/>
              </a:solidFill>
              <a:latin typeface="Gothic Uralic"/>
              <a:cs typeface="Gothic Uralic"/>
            </a:endParaRPr>
          </a:p>
        </p:txBody>
      </p:sp>
      <p:sp>
        <p:nvSpPr>
          <p:cNvPr id="81" name="object 22">
            <a:extLst>
              <a:ext uri="{FF2B5EF4-FFF2-40B4-BE49-F238E27FC236}">
                <a16:creationId xmlns:a16="http://schemas.microsoft.com/office/drawing/2014/main" id="{65BAD7DB-4CF6-4215-96DF-FB1BAF2DA5BD}"/>
              </a:ext>
            </a:extLst>
          </p:cNvPr>
          <p:cNvSpPr txBox="1"/>
          <p:nvPr/>
        </p:nvSpPr>
        <p:spPr>
          <a:xfrm>
            <a:off x="6818380" y="1982295"/>
            <a:ext cx="2272004" cy="1640449"/>
          </a:xfrm>
          <a:prstGeom prst="rect">
            <a:avLst/>
          </a:prstGeom>
        </p:spPr>
        <p:txBody>
          <a:bodyPr vert="horz" wrap="square" lIns="0" tIns="34290" rIns="0" bIns="0" rtlCol="0">
            <a:spAutoFit/>
          </a:bodyPr>
          <a:lstStyle/>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Monitor  student </a:t>
            </a:r>
            <a:br>
              <a:rPr lang="en-US" spc="-5" dirty="0">
                <a:solidFill>
                  <a:srgbClr val="FFFFFF"/>
                </a:solidFill>
                <a:latin typeface="Gothic Uralic"/>
                <a:cs typeface="Gothic Uralic"/>
              </a:rPr>
            </a:br>
            <a:r>
              <a:rPr lang="en-US" spc="-5" dirty="0">
                <a:solidFill>
                  <a:srgbClr val="FFFFFF"/>
                </a:solidFill>
                <a:latin typeface="Gothic Uralic"/>
                <a:cs typeface="Gothic Uralic"/>
              </a:rPr>
              <a:t>performance</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Support  learning at  home</a:t>
            </a:r>
          </a:p>
          <a:p>
            <a:pPr marL="228600" marR="5080" indent="-228600">
              <a:lnSpc>
                <a:spcPct val="92000"/>
              </a:lnSpc>
              <a:spcBef>
                <a:spcPts val="270"/>
              </a:spcBef>
              <a:buFont typeface="Wingdings" panose="05000000000000000000" pitchFamily="2" charset="2"/>
              <a:buChar char="v"/>
              <a:tabLst>
                <a:tab pos="185420" algn="l"/>
              </a:tabLst>
            </a:pPr>
            <a:r>
              <a:rPr lang="en-US" spc="-5" dirty="0">
                <a:solidFill>
                  <a:srgbClr val="FFFFFF"/>
                </a:solidFill>
                <a:latin typeface="Gothic Uralic"/>
                <a:cs typeface="Gothic Uralic"/>
              </a:rPr>
              <a:t>View student </a:t>
            </a:r>
            <a:br>
              <a:rPr lang="en-US" spc="-5" dirty="0">
                <a:solidFill>
                  <a:srgbClr val="FFFFFF"/>
                </a:solidFill>
                <a:latin typeface="Gothic Uralic"/>
                <a:cs typeface="Gothic Uralic"/>
              </a:rPr>
            </a:br>
            <a:r>
              <a:rPr lang="en-US" spc="-5" dirty="0">
                <a:solidFill>
                  <a:srgbClr val="FFFFFF"/>
                </a:solidFill>
                <a:latin typeface="Gothic Uralic"/>
                <a:cs typeface="Gothic Uralic"/>
              </a:rPr>
              <a:t>reports</a:t>
            </a:r>
          </a:p>
        </p:txBody>
      </p:sp>
    </p:spTree>
    <p:extLst>
      <p:ext uri="{BB962C8B-B14F-4D97-AF65-F5344CB8AC3E}">
        <p14:creationId xmlns:p14="http://schemas.microsoft.com/office/powerpoint/2010/main" val="393629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1238" y="1216575"/>
            <a:ext cx="434302" cy="3683814"/>
            <a:chOff x="4211960" y="1264200"/>
            <a:chExt cx="434302" cy="3683814"/>
          </a:xfrm>
        </p:grpSpPr>
        <p:sp>
          <p:nvSpPr>
            <p:cNvPr id="4" name="Rectangle 3"/>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ounded Rectangle 3"/>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p:cNvGrpSpPr/>
          <p:nvPr/>
        </p:nvGrpSpPr>
        <p:grpSpPr>
          <a:xfrm>
            <a:off x="847765" y="1060571"/>
            <a:ext cx="972000" cy="200950"/>
            <a:chOff x="4264755" y="1264200"/>
            <a:chExt cx="381507" cy="3683814"/>
          </a:xfrm>
        </p:grpSpPr>
        <p:sp>
          <p:nvSpPr>
            <p:cNvPr id="9" name="Rectangle 8"/>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ounded Rectangle 3"/>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Pentagon 6"/>
          <p:cNvSpPr/>
          <p:nvPr/>
        </p:nvSpPr>
        <p:spPr>
          <a:xfrm>
            <a:off x="821497" y="1347614"/>
            <a:ext cx="2340000"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Pentagon 11"/>
          <p:cNvSpPr/>
          <p:nvPr/>
        </p:nvSpPr>
        <p:spPr>
          <a:xfrm rot="10800000">
            <a:off x="107505"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Pentagon 12"/>
          <p:cNvSpPr/>
          <p:nvPr/>
        </p:nvSpPr>
        <p:spPr>
          <a:xfrm>
            <a:off x="821497"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rot="10800000">
            <a:off x="107505" y="3498752"/>
            <a:ext cx="2340000"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TextBox 18"/>
          <p:cNvSpPr txBox="1"/>
          <p:nvPr/>
        </p:nvSpPr>
        <p:spPr>
          <a:xfrm>
            <a:off x="899592" y="139000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1.Structure</a:t>
            </a:r>
            <a:endParaRPr lang="ko-KR" altLang="en-US" sz="2400" b="1" dirty="0">
              <a:solidFill>
                <a:schemeClr val="bg1"/>
              </a:solidFill>
              <a:cs typeface="Arial" pitchFamily="34" charset="0"/>
            </a:endParaRPr>
          </a:p>
        </p:txBody>
      </p:sp>
      <p:grpSp>
        <p:nvGrpSpPr>
          <p:cNvPr id="38" name="Group 37">
            <a:extLst>
              <a:ext uri="{FF2B5EF4-FFF2-40B4-BE49-F238E27FC236}">
                <a16:creationId xmlns:a16="http://schemas.microsoft.com/office/drawing/2014/main" id="{23C06406-C08F-4649-B50C-29E213D976B0}"/>
              </a:ext>
            </a:extLst>
          </p:cNvPr>
          <p:cNvGrpSpPr/>
          <p:nvPr/>
        </p:nvGrpSpPr>
        <p:grpSpPr>
          <a:xfrm>
            <a:off x="4203566" y="1216575"/>
            <a:ext cx="434302" cy="3683814"/>
            <a:chOff x="4211960" y="1264200"/>
            <a:chExt cx="434302" cy="3683814"/>
          </a:xfrm>
        </p:grpSpPr>
        <p:sp>
          <p:nvSpPr>
            <p:cNvPr id="39" name="Rectangle 38">
              <a:extLst>
                <a:ext uri="{FF2B5EF4-FFF2-40B4-BE49-F238E27FC236}">
                  <a16:creationId xmlns:a16="http://schemas.microsoft.com/office/drawing/2014/main" id="{59094446-E031-428E-83E0-F34B11156ADE}"/>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Rounded Rectangle 3">
              <a:extLst>
                <a:ext uri="{FF2B5EF4-FFF2-40B4-BE49-F238E27FC236}">
                  <a16:creationId xmlns:a16="http://schemas.microsoft.com/office/drawing/2014/main" id="{76D48F9E-0258-4724-A44D-4AE32FC6A42B}"/>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1" name="Group 40">
            <a:extLst>
              <a:ext uri="{FF2B5EF4-FFF2-40B4-BE49-F238E27FC236}">
                <a16:creationId xmlns:a16="http://schemas.microsoft.com/office/drawing/2014/main" id="{CAAD94FB-81AF-473C-B969-A0D60F1A39E3}"/>
              </a:ext>
            </a:extLst>
          </p:cNvPr>
          <p:cNvGrpSpPr/>
          <p:nvPr/>
        </p:nvGrpSpPr>
        <p:grpSpPr>
          <a:xfrm>
            <a:off x="3800093" y="1060571"/>
            <a:ext cx="972000" cy="200950"/>
            <a:chOff x="4264755" y="1264200"/>
            <a:chExt cx="381507" cy="3683814"/>
          </a:xfrm>
        </p:grpSpPr>
        <p:sp>
          <p:nvSpPr>
            <p:cNvPr id="42" name="Rectangle 41">
              <a:extLst>
                <a:ext uri="{FF2B5EF4-FFF2-40B4-BE49-F238E27FC236}">
                  <a16:creationId xmlns:a16="http://schemas.microsoft.com/office/drawing/2014/main" id="{92461832-6A29-418F-AA2D-CDCBCD97F020}"/>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Rounded Rectangle 3">
              <a:extLst>
                <a:ext uri="{FF2B5EF4-FFF2-40B4-BE49-F238E27FC236}">
                  <a16:creationId xmlns:a16="http://schemas.microsoft.com/office/drawing/2014/main" id="{BC4C1F87-A470-4332-8FD4-E3CE77BF2BE7}"/>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4" name="Pentagon 6">
            <a:extLst>
              <a:ext uri="{FF2B5EF4-FFF2-40B4-BE49-F238E27FC236}">
                <a16:creationId xmlns:a16="http://schemas.microsoft.com/office/drawing/2014/main" id="{834D26E0-A74C-48F9-8C51-C29C79CE32E5}"/>
              </a:ext>
            </a:extLst>
          </p:cNvPr>
          <p:cNvSpPr/>
          <p:nvPr/>
        </p:nvSpPr>
        <p:spPr>
          <a:xfrm>
            <a:off x="3773825" y="1347614"/>
            <a:ext cx="2340000"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Pentagon 11">
            <a:extLst>
              <a:ext uri="{FF2B5EF4-FFF2-40B4-BE49-F238E27FC236}">
                <a16:creationId xmlns:a16="http://schemas.microsoft.com/office/drawing/2014/main" id="{86AA1B30-DDEE-4F45-BDA3-8D66FB269991}"/>
              </a:ext>
            </a:extLst>
          </p:cNvPr>
          <p:cNvSpPr/>
          <p:nvPr/>
        </p:nvSpPr>
        <p:spPr>
          <a:xfrm rot="10800000">
            <a:off x="3059833"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Pentagon 12">
            <a:extLst>
              <a:ext uri="{FF2B5EF4-FFF2-40B4-BE49-F238E27FC236}">
                <a16:creationId xmlns:a16="http://schemas.microsoft.com/office/drawing/2014/main" id="{939C647C-28BC-4C7E-980B-770D84A59AE6}"/>
              </a:ext>
            </a:extLst>
          </p:cNvPr>
          <p:cNvSpPr/>
          <p:nvPr/>
        </p:nvSpPr>
        <p:spPr>
          <a:xfrm>
            <a:off x="3773825"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Pentagon 13">
            <a:extLst>
              <a:ext uri="{FF2B5EF4-FFF2-40B4-BE49-F238E27FC236}">
                <a16:creationId xmlns:a16="http://schemas.microsoft.com/office/drawing/2014/main" id="{B81C849C-02FD-4A5E-8FC6-77294A687997}"/>
              </a:ext>
            </a:extLst>
          </p:cNvPr>
          <p:cNvSpPr/>
          <p:nvPr/>
        </p:nvSpPr>
        <p:spPr>
          <a:xfrm rot="10800000">
            <a:off x="3059833" y="3498752"/>
            <a:ext cx="2340000"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74" name="Group 73">
            <a:extLst>
              <a:ext uri="{FF2B5EF4-FFF2-40B4-BE49-F238E27FC236}">
                <a16:creationId xmlns:a16="http://schemas.microsoft.com/office/drawing/2014/main" id="{3B4BB7CC-25E6-4170-A665-D70ABFCC074E}"/>
              </a:ext>
            </a:extLst>
          </p:cNvPr>
          <p:cNvGrpSpPr/>
          <p:nvPr/>
        </p:nvGrpSpPr>
        <p:grpSpPr>
          <a:xfrm>
            <a:off x="6982221" y="1216575"/>
            <a:ext cx="434302" cy="3683814"/>
            <a:chOff x="4211960" y="1264200"/>
            <a:chExt cx="434302" cy="3683814"/>
          </a:xfrm>
        </p:grpSpPr>
        <p:sp>
          <p:nvSpPr>
            <p:cNvPr id="75" name="Rectangle 74">
              <a:extLst>
                <a:ext uri="{FF2B5EF4-FFF2-40B4-BE49-F238E27FC236}">
                  <a16:creationId xmlns:a16="http://schemas.microsoft.com/office/drawing/2014/main" id="{DA7E62D4-B854-4A77-87FD-8EE3174FC322}"/>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Rounded Rectangle 3">
              <a:extLst>
                <a:ext uri="{FF2B5EF4-FFF2-40B4-BE49-F238E27FC236}">
                  <a16:creationId xmlns:a16="http://schemas.microsoft.com/office/drawing/2014/main" id="{8BB2D32E-948D-4C22-AF65-8FC2EF47EC44}"/>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7" name="Group 76">
            <a:extLst>
              <a:ext uri="{FF2B5EF4-FFF2-40B4-BE49-F238E27FC236}">
                <a16:creationId xmlns:a16="http://schemas.microsoft.com/office/drawing/2014/main" id="{EDC92E1E-DCD9-4817-B544-FA7991E1A3A7}"/>
              </a:ext>
            </a:extLst>
          </p:cNvPr>
          <p:cNvGrpSpPr/>
          <p:nvPr/>
        </p:nvGrpSpPr>
        <p:grpSpPr>
          <a:xfrm>
            <a:off x="6578748" y="1060571"/>
            <a:ext cx="972000" cy="200950"/>
            <a:chOff x="4264755" y="1264200"/>
            <a:chExt cx="381507" cy="3683814"/>
          </a:xfrm>
        </p:grpSpPr>
        <p:sp>
          <p:nvSpPr>
            <p:cNvPr id="78" name="Rectangle 77">
              <a:extLst>
                <a:ext uri="{FF2B5EF4-FFF2-40B4-BE49-F238E27FC236}">
                  <a16:creationId xmlns:a16="http://schemas.microsoft.com/office/drawing/2014/main" id="{55A3638A-42AF-4558-8F1A-1C4C625CBE62}"/>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9" name="Rounded Rectangle 3">
              <a:extLst>
                <a:ext uri="{FF2B5EF4-FFF2-40B4-BE49-F238E27FC236}">
                  <a16:creationId xmlns:a16="http://schemas.microsoft.com/office/drawing/2014/main" id="{09DED182-EB76-488B-B527-DFE001A43AD4}"/>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0" name="Pentagon 6">
            <a:extLst>
              <a:ext uri="{FF2B5EF4-FFF2-40B4-BE49-F238E27FC236}">
                <a16:creationId xmlns:a16="http://schemas.microsoft.com/office/drawing/2014/main" id="{4C977E0B-077B-4A20-8AA0-E4D9229B04B2}"/>
              </a:ext>
            </a:extLst>
          </p:cNvPr>
          <p:cNvSpPr/>
          <p:nvPr/>
        </p:nvSpPr>
        <p:spPr>
          <a:xfrm>
            <a:off x="6552479" y="1347614"/>
            <a:ext cx="2483195" cy="576064"/>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1" name="Pentagon 11">
            <a:extLst>
              <a:ext uri="{FF2B5EF4-FFF2-40B4-BE49-F238E27FC236}">
                <a16:creationId xmlns:a16="http://schemas.microsoft.com/office/drawing/2014/main" id="{B19FDD1F-2D9D-4B1E-A0E7-29BBFA50CD84}"/>
              </a:ext>
            </a:extLst>
          </p:cNvPr>
          <p:cNvSpPr/>
          <p:nvPr/>
        </p:nvSpPr>
        <p:spPr>
          <a:xfrm rot="10800000">
            <a:off x="5838488" y="2064660"/>
            <a:ext cx="2340000" cy="576064"/>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Pentagon 12">
            <a:extLst>
              <a:ext uri="{FF2B5EF4-FFF2-40B4-BE49-F238E27FC236}">
                <a16:creationId xmlns:a16="http://schemas.microsoft.com/office/drawing/2014/main" id="{369C7DE9-1530-47E0-9C80-99FDE5586E97}"/>
              </a:ext>
            </a:extLst>
          </p:cNvPr>
          <p:cNvSpPr/>
          <p:nvPr/>
        </p:nvSpPr>
        <p:spPr>
          <a:xfrm>
            <a:off x="6552480" y="2781706"/>
            <a:ext cx="2340000" cy="576064"/>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Pentagon 13">
            <a:extLst>
              <a:ext uri="{FF2B5EF4-FFF2-40B4-BE49-F238E27FC236}">
                <a16:creationId xmlns:a16="http://schemas.microsoft.com/office/drawing/2014/main" id="{D01D4463-FA1E-4127-983A-FCA4C2C9064C}"/>
              </a:ext>
            </a:extLst>
          </p:cNvPr>
          <p:cNvSpPr/>
          <p:nvPr/>
        </p:nvSpPr>
        <p:spPr>
          <a:xfrm rot="10800000">
            <a:off x="5838487" y="3498752"/>
            <a:ext cx="2807491" cy="576064"/>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2" name="TextBox 91">
            <a:extLst>
              <a:ext uri="{FF2B5EF4-FFF2-40B4-BE49-F238E27FC236}">
                <a16:creationId xmlns:a16="http://schemas.microsoft.com/office/drawing/2014/main" id="{62C23D3B-6273-4B87-BF44-C294D1AF1386}"/>
              </a:ext>
            </a:extLst>
          </p:cNvPr>
          <p:cNvSpPr txBox="1"/>
          <p:nvPr/>
        </p:nvSpPr>
        <p:spPr>
          <a:xfrm>
            <a:off x="552024" y="211008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2.Security</a:t>
            </a:r>
            <a:endParaRPr lang="ko-KR" altLang="en-US" sz="2400" b="1" dirty="0">
              <a:solidFill>
                <a:schemeClr val="bg1"/>
              </a:solidFill>
              <a:cs typeface="Arial" pitchFamily="34" charset="0"/>
            </a:endParaRPr>
          </a:p>
        </p:txBody>
      </p:sp>
      <p:sp>
        <p:nvSpPr>
          <p:cNvPr id="93" name="TextBox 92">
            <a:extLst>
              <a:ext uri="{FF2B5EF4-FFF2-40B4-BE49-F238E27FC236}">
                <a16:creationId xmlns:a16="http://schemas.microsoft.com/office/drawing/2014/main" id="{DA1DF1A8-5AF7-4E41-B2A7-FCBF3D2612F2}"/>
              </a:ext>
            </a:extLst>
          </p:cNvPr>
          <p:cNvSpPr txBox="1"/>
          <p:nvPr/>
        </p:nvSpPr>
        <p:spPr>
          <a:xfrm>
            <a:off x="827584" y="2830165"/>
            <a:ext cx="2325221" cy="461665"/>
          </a:xfrm>
          <a:prstGeom prst="rect">
            <a:avLst/>
          </a:prstGeom>
          <a:noFill/>
        </p:spPr>
        <p:txBody>
          <a:bodyPr wrap="square" rtlCol="0">
            <a:spAutoFit/>
          </a:bodyPr>
          <a:lstStyle/>
          <a:p>
            <a:r>
              <a:rPr lang="en-US" altLang="ko-KR" sz="2400" b="1" dirty="0">
                <a:solidFill>
                  <a:schemeClr val="bg1"/>
                </a:solidFill>
                <a:cs typeface="Arial" pitchFamily="34" charset="0"/>
              </a:rPr>
              <a:t>3.Registration</a:t>
            </a:r>
            <a:endParaRPr lang="ko-KR" altLang="en-US" sz="2400" b="1" dirty="0">
              <a:solidFill>
                <a:schemeClr val="bg1"/>
              </a:solidFill>
              <a:cs typeface="Arial" pitchFamily="34" charset="0"/>
            </a:endParaRPr>
          </a:p>
        </p:txBody>
      </p:sp>
      <p:sp>
        <p:nvSpPr>
          <p:cNvPr id="94" name="TextBox 93">
            <a:extLst>
              <a:ext uri="{FF2B5EF4-FFF2-40B4-BE49-F238E27FC236}">
                <a16:creationId xmlns:a16="http://schemas.microsoft.com/office/drawing/2014/main" id="{34B9F6A2-59C4-404D-A572-CBA7702EE744}"/>
              </a:ext>
            </a:extLst>
          </p:cNvPr>
          <p:cNvSpPr txBox="1"/>
          <p:nvPr/>
        </p:nvSpPr>
        <p:spPr>
          <a:xfrm>
            <a:off x="552024" y="3555951"/>
            <a:ext cx="2041651" cy="461665"/>
          </a:xfrm>
          <a:prstGeom prst="rect">
            <a:avLst/>
          </a:prstGeom>
          <a:noFill/>
        </p:spPr>
        <p:txBody>
          <a:bodyPr wrap="square" rtlCol="0">
            <a:spAutoFit/>
          </a:bodyPr>
          <a:lstStyle/>
          <a:p>
            <a:r>
              <a:rPr lang="en-US" altLang="ko-KR" sz="2400" b="1" dirty="0">
                <a:solidFill>
                  <a:schemeClr val="bg1"/>
                </a:solidFill>
                <a:cs typeface="Arial" pitchFamily="34" charset="0"/>
              </a:rPr>
              <a:t>4.Delivery</a:t>
            </a:r>
            <a:endParaRPr lang="ko-KR" altLang="en-US" sz="2400" b="1" dirty="0">
              <a:solidFill>
                <a:schemeClr val="bg1"/>
              </a:solidFill>
              <a:cs typeface="Arial" pitchFamily="34" charset="0"/>
            </a:endParaRPr>
          </a:p>
        </p:txBody>
      </p:sp>
      <p:sp>
        <p:nvSpPr>
          <p:cNvPr id="95" name="TextBox 94">
            <a:extLst>
              <a:ext uri="{FF2B5EF4-FFF2-40B4-BE49-F238E27FC236}">
                <a16:creationId xmlns:a16="http://schemas.microsoft.com/office/drawing/2014/main" id="{EB7571E6-5C31-4074-BCE8-36A3978758BF}"/>
              </a:ext>
            </a:extLst>
          </p:cNvPr>
          <p:cNvSpPr txBox="1"/>
          <p:nvPr/>
        </p:nvSpPr>
        <p:spPr>
          <a:xfrm>
            <a:off x="3780390" y="1420453"/>
            <a:ext cx="2041651" cy="461665"/>
          </a:xfrm>
          <a:prstGeom prst="rect">
            <a:avLst/>
          </a:prstGeom>
          <a:noFill/>
        </p:spPr>
        <p:txBody>
          <a:bodyPr wrap="square" rtlCol="0">
            <a:spAutoFit/>
          </a:bodyPr>
          <a:lstStyle/>
          <a:p>
            <a:r>
              <a:rPr lang="en-US" altLang="ko-KR" sz="2400" b="1" dirty="0">
                <a:solidFill>
                  <a:schemeClr val="bg1"/>
                </a:solidFill>
                <a:cs typeface="Arial" pitchFamily="34" charset="0"/>
              </a:rPr>
              <a:t>5.Interaction</a:t>
            </a:r>
            <a:endParaRPr lang="ko-KR" altLang="en-US" sz="2400" b="1" dirty="0">
              <a:solidFill>
                <a:schemeClr val="bg1"/>
              </a:solidFill>
              <a:cs typeface="Arial" pitchFamily="34" charset="0"/>
            </a:endParaRPr>
          </a:p>
        </p:txBody>
      </p:sp>
      <p:sp>
        <p:nvSpPr>
          <p:cNvPr id="96" name="TextBox 95">
            <a:extLst>
              <a:ext uri="{FF2B5EF4-FFF2-40B4-BE49-F238E27FC236}">
                <a16:creationId xmlns:a16="http://schemas.microsoft.com/office/drawing/2014/main" id="{A9CB0F7B-6778-4E9A-B377-B931446D22E2}"/>
              </a:ext>
            </a:extLst>
          </p:cNvPr>
          <p:cNvSpPr txBox="1"/>
          <p:nvPr/>
        </p:nvSpPr>
        <p:spPr>
          <a:xfrm>
            <a:off x="3131840" y="2128183"/>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6.Assessment</a:t>
            </a:r>
            <a:endParaRPr lang="ko-KR" altLang="en-US" sz="2400" b="1" dirty="0">
              <a:solidFill>
                <a:schemeClr val="bg1"/>
              </a:solidFill>
              <a:cs typeface="Arial" pitchFamily="34" charset="0"/>
            </a:endParaRPr>
          </a:p>
        </p:txBody>
      </p:sp>
      <p:sp>
        <p:nvSpPr>
          <p:cNvPr id="97" name="TextBox 96">
            <a:extLst>
              <a:ext uri="{FF2B5EF4-FFF2-40B4-BE49-F238E27FC236}">
                <a16:creationId xmlns:a16="http://schemas.microsoft.com/office/drawing/2014/main" id="{D6114605-D3DF-4B77-AF32-020F8A6830E1}"/>
              </a:ext>
            </a:extLst>
          </p:cNvPr>
          <p:cNvSpPr txBox="1"/>
          <p:nvPr/>
        </p:nvSpPr>
        <p:spPr>
          <a:xfrm>
            <a:off x="3851920" y="2838905"/>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7.Tracking</a:t>
            </a:r>
            <a:endParaRPr lang="ko-KR" altLang="en-US" sz="2400" b="1" dirty="0">
              <a:solidFill>
                <a:schemeClr val="bg1"/>
              </a:solidFill>
              <a:cs typeface="Arial" pitchFamily="34" charset="0"/>
            </a:endParaRPr>
          </a:p>
        </p:txBody>
      </p:sp>
      <p:sp>
        <p:nvSpPr>
          <p:cNvPr id="98" name="TextBox 97">
            <a:extLst>
              <a:ext uri="{FF2B5EF4-FFF2-40B4-BE49-F238E27FC236}">
                <a16:creationId xmlns:a16="http://schemas.microsoft.com/office/drawing/2014/main" id="{646DDDF1-E544-47EA-A142-6369A3BEED5A}"/>
              </a:ext>
            </a:extLst>
          </p:cNvPr>
          <p:cNvSpPr txBox="1"/>
          <p:nvPr/>
        </p:nvSpPr>
        <p:spPr>
          <a:xfrm>
            <a:off x="3350416" y="3549628"/>
            <a:ext cx="2301704" cy="461665"/>
          </a:xfrm>
          <a:prstGeom prst="rect">
            <a:avLst/>
          </a:prstGeom>
          <a:noFill/>
        </p:spPr>
        <p:txBody>
          <a:bodyPr wrap="square" rtlCol="0">
            <a:spAutoFit/>
          </a:bodyPr>
          <a:lstStyle/>
          <a:p>
            <a:r>
              <a:rPr lang="en-US" altLang="ko-KR" sz="2400" b="1" dirty="0">
                <a:solidFill>
                  <a:schemeClr val="bg1"/>
                </a:solidFill>
                <a:cs typeface="Arial" pitchFamily="34" charset="0"/>
              </a:rPr>
              <a:t>8.Reporting</a:t>
            </a:r>
            <a:endParaRPr lang="ko-KR" altLang="en-US" sz="2400" b="1" dirty="0">
              <a:solidFill>
                <a:schemeClr val="bg1"/>
              </a:solidFill>
              <a:cs typeface="Arial" pitchFamily="34" charset="0"/>
            </a:endParaRPr>
          </a:p>
        </p:txBody>
      </p:sp>
      <p:sp>
        <p:nvSpPr>
          <p:cNvPr id="100" name="TextBox 99">
            <a:extLst>
              <a:ext uri="{FF2B5EF4-FFF2-40B4-BE49-F238E27FC236}">
                <a16:creationId xmlns:a16="http://schemas.microsoft.com/office/drawing/2014/main" id="{F093BA45-BB50-4DFD-A076-11A95BE58E89}"/>
              </a:ext>
            </a:extLst>
          </p:cNvPr>
          <p:cNvSpPr txBox="1"/>
          <p:nvPr/>
        </p:nvSpPr>
        <p:spPr>
          <a:xfrm>
            <a:off x="6486560" y="1390005"/>
            <a:ext cx="2693952" cy="461665"/>
          </a:xfrm>
          <a:prstGeom prst="rect">
            <a:avLst/>
          </a:prstGeom>
          <a:noFill/>
        </p:spPr>
        <p:txBody>
          <a:bodyPr wrap="square" rtlCol="0">
            <a:spAutoFit/>
          </a:bodyPr>
          <a:lstStyle/>
          <a:p>
            <a:r>
              <a:rPr lang="en-US" altLang="ko-KR" sz="2400" b="1" dirty="0">
                <a:solidFill>
                  <a:schemeClr val="bg1"/>
                </a:solidFill>
                <a:cs typeface="Arial" pitchFamily="34" charset="0"/>
              </a:rPr>
              <a:t>9.Store Records</a:t>
            </a:r>
            <a:endParaRPr lang="ko-KR" altLang="en-US" sz="2400" b="1" dirty="0">
              <a:solidFill>
                <a:schemeClr val="bg1"/>
              </a:solidFill>
              <a:cs typeface="Arial" pitchFamily="34" charset="0"/>
            </a:endParaRPr>
          </a:p>
        </p:txBody>
      </p:sp>
      <p:sp>
        <p:nvSpPr>
          <p:cNvPr id="102" name="TextBox 101">
            <a:extLst>
              <a:ext uri="{FF2B5EF4-FFF2-40B4-BE49-F238E27FC236}">
                <a16:creationId xmlns:a16="http://schemas.microsoft.com/office/drawing/2014/main" id="{16F260C5-4F0C-40A4-9741-BD052143D332}"/>
              </a:ext>
            </a:extLst>
          </p:cNvPr>
          <p:cNvSpPr txBox="1"/>
          <p:nvPr/>
        </p:nvSpPr>
        <p:spPr>
          <a:xfrm>
            <a:off x="6156176" y="2110085"/>
            <a:ext cx="2447451" cy="461665"/>
          </a:xfrm>
          <a:prstGeom prst="rect">
            <a:avLst/>
          </a:prstGeom>
          <a:noFill/>
        </p:spPr>
        <p:txBody>
          <a:bodyPr wrap="square" rtlCol="0">
            <a:spAutoFit/>
          </a:bodyPr>
          <a:lstStyle/>
          <a:p>
            <a:r>
              <a:rPr lang="en-US" altLang="ko-KR" sz="2400" b="1" dirty="0">
                <a:solidFill>
                  <a:schemeClr val="bg1"/>
                </a:solidFill>
                <a:cs typeface="Arial" pitchFamily="34" charset="0"/>
              </a:rPr>
              <a:t>10.Reusable</a:t>
            </a:r>
            <a:endParaRPr lang="ko-KR" altLang="en-US" sz="2400" b="1" dirty="0">
              <a:solidFill>
                <a:schemeClr val="bg1"/>
              </a:solidFill>
              <a:cs typeface="Arial" pitchFamily="34" charset="0"/>
            </a:endParaRPr>
          </a:p>
        </p:txBody>
      </p:sp>
      <p:sp>
        <p:nvSpPr>
          <p:cNvPr id="103" name="TextBox 102">
            <a:extLst>
              <a:ext uri="{FF2B5EF4-FFF2-40B4-BE49-F238E27FC236}">
                <a16:creationId xmlns:a16="http://schemas.microsoft.com/office/drawing/2014/main" id="{D34233C7-CC2F-408A-B91F-E70DD1C3632A}"/>
              </a:ext>
            </a:extLst>
          </p:cNvPr>
          <p:cNvSpPr txBox="1"/>
          <p:nvPr/>
        </p:nvSpPr>
        <p:spPr>
          <a:xfrm>
            <a:off x="6588224" y="2830165"/>
            <a:ext cx="2447451" cy="461665"/>
          </a:xfrm>
          <a:prstGeom prst="rect">
            <a:avLst/>
          </a:prstGeom>
          <a:noFill/>
        </p:spPr>
        <p:txBody>
          <a:bodyPr wrap="square" rtlCol="0">
            <a:spAutoFit/>
          </a:bodyPr>
          <a:lstStyle/>
          <a:p>
            <a:r>
              <a:rPr lang="en-US" altLang="ko-KR" sz="2400" b="1" dirty="0">
                <a:solidFill>
                  <a:schemeClr val="bg1"/>
                </a:solidFill>
                <a:cs typeface="Arial" pitchFamily="34" charset="0"/>
              </a:rPr>
              <a:t>11.Integration</a:t>
            </a:r>
            <a:endParaRPr lang="ko-KR" altLang="en-US" sz="2400" b="1" dirty="0">
              <a:solidFill>
                <a:schemeClr val="bg1"/>
              </a:solidFill>
              <a:cs typeface="Arial" pitchFamily="34" charset="0"/>
            </a:endParaRPr>
          </a:p>
        </p:txBody>
      </p:sp>
      <p:sp>
        <p:nvSpPr>
          <p:cNvPr id="104" name="TextBox 103">
            <a:extLst>
              <a:ext uri="{FF2B5EF4-FFF2-40B4-BE49-F238E27FC236}">
                <a16:creationId xmlns:a16="http://schemas.microsoft.com/office/drawing/2014/main" id="{CFFDA3C1-4995-45A0-88FF-8758D73A5BF7}"/>
              </a:ext>
            </a:extLst>
          </p:cNvPr>
          <p:cNvSpPr txBox="1"/>
          <p:nvPr/>
        </p:nvSpPr>
        <p:spPr>
          <a:xfrm>
            <a:off x="5868965" y="3550245"/>
            <a:ext cx="2807491" cy="461665"/>
          </a:xfrm>
          <a:prstGeom prst="rect">
            <a:avLst/>
          </a:prstGeom>
          <a:noFill/>
        </p:spPr>
        <p:txBody>
          <a:bodyPr wrap="square" rtlCol="0">
            <a:spAutoFit/>
          </a:bodyPr>
          <a:lstStyle/>
          <a:p>
            <a:r>
              <a:rPr lang="en-US" altLang="ko-KR" sz="2400" b="1" dirty="0">
                <a:solidFill>
                  <a:schemeClr val="bg1"/>
                </a:solidFill>
                <a:cs typeface="Arial" pitchFamily="34" charset="0"/>
              </a:rPr>
              <a:t>12.Administration</a:t>
            </a:r>
            <a:endParaRPr lang="ko-KR" altLang="en-US" sz="2400" b="1" dirty="0">
              <a:solidFill>
                <a:schemeClr val="bg1"/>
              </a:solidFill>
              <a:cs typeface="Arial" pitchFamily="34" charset="0"/>
            </a:endParaRPr>
          </a:p>
        </p:txBody>
      </p:sp>
      <p:sp>
        <p:nvSpPr>
          <p:cNvPr id="105" name="object 3">
            <a:extLst>
              <a:ext uri="{FF2B5EF4-FFF2-40B4-BE49-F238E27FC236}">
                <a16:creationId xmlns:a16="http://schemas.microsoft.com/office/drawing/2014/main" id="{E2AF784C-FB0F-4D9C-A86E-975458569AAB}"/>
              </a:ext>
            </a:extLst>
          </p:cNvPr>
          <p:cNvSpPr/>
          <p:nvPr/>
        </p:nvSpPr>
        <p:spPr>
          <a:xfrm>
            <a:off x="125012" y="164400"/>
            <a:ext cx="8839475" cy="751166"/>
          </a:xfrm>
          <a:prstGeom prst="rect">
            <a:avLst/>
          </a:prstGeom>
          <a:blipFill>
            <a:blip r:embed="rId3" cstate="print"/>
            <a:stretch>
              <a:fillRect/>
            </a:stretch>
          </a:blipFill>
        </p:spPr>
        <p:txBody>
          <a:bodyPr wrap="square" lIns="0" tIns="0" rIns="0" bIns="0" rtlCol="0"/>
          <a:lstStyle/>
          <a:p>
            <a:endParaRPr dirty="0"/>
          </a:p>
        </p:txBody>
      </p:sp>
      <p:sp>
        <p:nvSpPr>
          <p:cNvPr id="106" name="TextBox 105">
            <a:extLst>
              <a:ext uri="{FF2B5EF4-FFF2-40B4-BE49-F238E27FC236}">
                <a16:creationId xmlns:a16="http://schemas.microsoft.com/office/drawing/2014/main" id="{4E25C58F-F1AF-48FA-8AAB-8302A428F9C8}"/>
              </a:ext>
            </a:extLst>
          </p:cNvPr>
          <p:cNvSpPr txBox="1"/>
          <p:nvPr/>
        </p:nvSpPr>
        <p:spPr>
          <a:xfrm>
            <a:off x="0" y="192266"/>
            <a:ext cx="9144000"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GENERAL FUNCTIONS PROVIDED BY LMS</a:t>
            </a:r>
            <a:endParaRPr lang="ko-KR" altLang="en-US" sz="3200" b="1" dirty="0">
              <a:solidFill>
                <a:schemeClr val="bg1"/>
              </a:solidFill>
              <a:cs typeface="Arial" pitchFamily="34" charset="0"/>
            </a:endParaRPr>
          </a:p>
        </p:txBody>
      </p:sp>
    </p:spTree>
    <p:extLst>
      <p:ext uri="{BB962C8B-B14F-4D97-AF65-F5344CB8AC3E}">
        <p14:creationId xmlns:p14="http://schemas.microsoft.com/office/powerpoint/2010/main" val="160264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3"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LMS FRAMEWORK</a:t>
            </a:r>
            <a:endParaRPr lang="ko-KR" altLang="en-US" sz="3600" b="1" dirty="0">
              <a:solidFill>
                <a:schemeClr val="bg1"/>
              </a:solidFill>
              <a:cs typeface="Arial" pitchFamily="34" charset="0"/>
            </a:endParaRPr>
          </a:p>
        </p:txBody>
      </p:sp>
      <p:sp>
        <p:nvSpPr>
          <p:cNvPr id="34" name="object 4">
            <a:extLst>
              <a:ext uri="{FF2B5EF4-FFF2-40B4-BE49-F238E27FC236}">
                <a16:creationId xmlns:a16="http://schemas.microsoft.com/office/drawing/2014/main" id="{A64CFE92-DE9E-43A2-B789-B62621B7874E}"/>
              </a:ext>
            </a:extLst>
          </p:cNvPr>
          <p:cNvSpPr/>
          <p:nvPr/>
        </p:nvSpPr>
        <p:spPr>
          <a:xfrm>
            <a:off x="323528" y="1713656"/>
            <a:ext cx="7712238" cy="3099744"/>
          </a:xfrm>
          <a:prstGeom prst="rect">
            <a:avLst/>
          </a:prstGeom>
          <a:blipFill>
            <a:blip r:embed="rId4" cstate="print"/>
            <a:stretch>
              <a:fillRect/>
            </a:stretch>
          </a:blipFill>
          <a:ln w="28575">
            <a:solidFill>
              <a:schemeClr val="accent4"/>
            </a:solidFill>
          </a:ln>
        </p:spPr>
        <p:txBody>
          <a:bodyPr wrap="square" lIns="0" tIns="0" rIns="0" bIns="0" rtlCol="0"/>
          <a:lstStyle/>
          <a:p>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251520" y="962167"/>
            <a:ext cx="8496944" cy="751488"/>
          </a:xfrm>
          <a:prstGeom prst="rect">
            <a:avLst/>
          </a:prstGeom>
        </p:spPr>
        <p:txBody>
          <a:bodyPr vert="horz" wrap="square" lIns="0" tIns="12700" rIns="0" bIns="0" rtlCol="0">
            <a:spAutoFit/>
          </a:bodyPr>
          <a:lstStyle/>
          <a:p>
            <a:pPr marL="12700" marR="5080" algn="ctr">
              <a:lnSpc>
                <a:spcPct val="100000"/>
              </a:lnSpc>
              <a:spcBef>
                <a:spcPts val="100"/>
              </a:spcBef>
            </a:pPr>
            <a:r>
              <a:rPr lang="en-US" sz="2400" b="1" dirty="0">
                <a:solidFill>
                  <a:schemeClr val="accent4"/>
                </a:solidFill>
                <a:latin typeface="Carlito"/>
                <a:cs typeface="Carlito"/>
              </a:rPr>
              <a:t>LMS (Learning Management System) – </a:t>
            </a:r>
            <a:r>
              <a:rPr lang="en-US" sz="2400" dirty="0">
                <a:latin typeface="Carlito"/>
                <a:cs typeface="Carlito"/>
              </a:rPr>
              <a:t>It is a</a:t>
            </a:r>
            <a:r>
              <a:rPr sz="2400" dirty="0">
                <a:latin typeface="Carlito"/>
                <a:cs typeface="Carlito"/>
              </a:rPr>
              <a:t> </a:t>
            </a:r>
            <a:r>
              <a:rPr sz="2400" spc="-15" dirty="0">
                <a:latin typeface="Carlito"/>
                <a:cs typeface="Carlito"/>
              </a:rPr>
              <a:t>framework </a:t>
            </a:r>
            <a:r>
              <a:rPr sz="2400" spc="-20" dirty="0">
                <a:latin typeface="Carlito"/>
                <a:cs typeface="Carlito"/>
              </a:rPr>
              <a:t>for </a:t>
            </a:r>
            <a:r>
              <a:rPr sz="2400" spc="-15" dirty="0">
                <a:latin typeface="Carlito"/>
                <a:cs typeface="Carlito"/>
              </a:rPr>
              <a:t>c</a:t>
            </a:r>
            <a:r>
              <a:rPr lang="en-US" sz="2400" spc="-15" dirty="0">
                <a:latin typeface="Carlito"/>
                <a:cs typeface="Carlito"/>
              </a:rPr>
              <a:t>o</a:t>
            </a:r>
            <a:r>
              <a:rPr sz="2400" spc="-15" dirty="0">
                <a:latin typeface="Carlito"/>
                <a:cs typeface="Carlito"/>
              </a:rPr>
              <a:t>ntent </a:t>
            </a:r>
            <a:r>
              <a:rPr sz="2400" spc="-5" dirty="0">
                <a:latin typeface="Carlito"/>
                <a:cs typeface="Carlito"/>
              </a:rPr>
              <a:t>distribution</a:t>
            </a:r>
            <a:r>
              <a:rPr sz="2400" spc="-35" dirty="0">
                <a:latin typeface="Carlito"/>
                <a:cs typeface="Carlito"/>
              </a:rPr>
              <a:t> </a:t>
            </a:r>
            <a:r>
              <a:rPr sz="2400" dirty="0">
                <a:latin typeface="Carlito"/>
                <a:cs typeface="Carlito"/>
              </a:rPr>
              <a:t>and  managing </a:t>
            </a:r>
            <a:r>
              <a:rPr sz="2400" spc="-10" dirty="0">
                <a:latin typeface="Carlito"/>
                <a:cs typeface="Carlito"/>
              </a:rPr>
              <a:t>users </a:t>
            </a:r>
            <a:r>
              <a:rPr sz="2400" dirty="0">
                <a:latin typeface="Carlito"/>
                <a:cs typeface="Carlito"/>
              </a:rPr>
              <a:t>as </a:t>
            </a:r>
            <a:r>
              <a:rPr sz="2400" spc="-10" dirty="0">
                <a:latin typeface="Carlito"/>
                <a:cs typeface="Carlito"/>
              </a:rPr>
              <a:t>well </a:t>
            </a:r>
            <a:r>
              <a:rPr sz="2400" dirty="0">
                <a:latin typeface="Carlito"/>
                <a:cs typeface="Carlito"/>
              </a:rPr>
              <a:t>as </a:t>
            </a:r>
            <a:r>
              <a:rPr sz="2400" spc="-10" dirty="0">
                <a:latin typeface="Carlito"/>
                <a:cs typeface="Carlito"/>
              </a:rPr>
              <a:t>tracking </a:t>
            </a:r>
            <a:r>
              <a:rPr sz="2400" dirty="0">
                <a:latin typeface="Carlito"/>
                <a:cs typeface="Carlito"/>
              </a:rPr>
              <a:t>their</a:t>
            </a:r>
            <a:r>
              <a:rPr lang="en-US" sz="2400" dirty="0">
                <a:latin typeface="Carlito"/>
                <a:cs typeface="Carlito"/>
              </a:rPr>
              <a:t> </a:t>
            </a:r>
            <a:r>
              <a:rPr lang="en-US" sz="2400" spc="-10" dirty="0">
                <a:latin typeface="Carlito"/>
                <a:cs typeface="Carlito"/>
              </a:rPr>
              <a:t>behavior.</a:t>
            </a:r>
            <a:endParaRPr sz="2400" dirty="0">
              <a:latin typeface="Carlito"/>
              <a:cs typeface="Carlito"/>
            </a:endParaRPr>
          </a:p>
        </p:txBody>
      </p:sp>
    </p:spTree>
    <p:extLst>
      <p:ext uri="{BB962C8B-B14F-4D97-AF65-F5344CB8AC3E}">
        <p14:creationId xmlns:p14="http://schemas.microsoft.com/office/powerpoint/2010/main" val="207262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7E47A3-BB3A-4FE4-BA14-712A7E8CA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075" y="1558029"/>
            <a:ext cx="4609973" cy="2660728"/>
          </a:xfrm>
          <a:prstGeom prst="rect">
            <a:avLst/>
          </a:prstGeom>
        </p:spPr>
      </p:pic>
      <p:pic>
        <p:nvPicPr>
          <p:cNvPr id="3" name="Picture 2">
            <a:extLst>
              <a:ext uri="{FF2B5EF4-FFF2-40B4-BE49-F238E27FC236}">
                <a16:creationId xmlns:a16="http://schemas.microsoft.com/office/drawing/2014/main" id="{737FF82E-28ED-4600-9C12-EA3382F0F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28" y="1410444"/>
            <a:ext cx="5688632" cy="3753594"/>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827584" y="123478"/>
            <a:ext cx="7560840" cy="751166"/>
          </a:xfrm>
          <a:prstGeom prst="rect">
            <a:avLst/>
          </a:prstGeom>
          <a:blipFill>
            <a:blip r:embed="rId5"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0" y="123478"/>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EXAMPLE OF LMS</a:t>
            </a:r>
            <a:endParaRPr lang="ko-KR" altLang="en-US" sz="3600" b="1" dirty="0">
              <a:solidFill>
                <a:schemeClr val="bg1"/>
              </a:solidFill>
              <a:cs typeface="Arial" pitchFamily="34" charset="0"/>
            </a:endParaRPr>
          </a:p>
        </p:txBody>
      </p:sp>
      <p:sp>
        <p:nvSpPr>
          <p:cNvPr id="35" name="object 5">
            <a:extLst>
              <a:ext uri="{FF2B5EF4-FFF2-40B4-BE49-F238E27FC236}">
                <a16:creationId xmlns:a16="http://schemas.microsoft.com/office/drawing/2014/main" id="{5D844A91-6AB0-4CD0-8357-5E303E4494F9}"/>
              </a:ext>
            </a:extLst>
          </p:cNvPr>
          <p:cNvSpPr txBox="1"/>
          <p:nvPr/>
        </p:nvSpPr>
        <p:spPr>
          <a:xfrm>
            <a:off x="899592" y="874644"/>
            <a:ext cx="7416824" cy="443711"/>
          </a:xfrm>
          <a:prstGeom prst="rect">
            <a:avLst/>
          </a:prstGeom>
          <a:ln>
            <a:solidFill>
              <a:schemeClr val="accent3"/>
            </a:solidFill>
          </a:ln>
        </p:spPr>
        <p:txBody>
          <a:bodyPr vert="horz" wrap="square" lIns="0" tIns="12700" rIns="0" bIns="0" rtlCol="0">
            <a:spAutoFit/>
          </a:bodyPr>
          <a:lstStyle/>
          <a:p>
            <a:pPr marL="12700" marR="5080" algn="ctr">
              <a:lnSpc>
                <a:spcPct val="100000"/>
              </a:lnSpc>
              <a:spcBef>
                <a:spcPts val="100"/>
              </a:spcBef>
            </a:pPr>
            <a:r>
              <a:rPr lang="en-US" sz="2800" b="1" dirty="0">
                <a:solidFill>
                  <a:schemeClr val="accent4"/>
                </a:solidFill>
                <a:latin typeface="Carlito"/>
                <a:cs typeface="Carlito"/>
              </a:rPr>
              <a:t>GOOGLE CLASSROOM</a:t>
            </a:r>
            <a:endParaRPr sz="2800" dirty="0">
              <a:latin typeface="Carlito"/>
              <a:cs typeface="Carlito"/>
            </a:endParaRPr>
          </a:p>
        </p:txBody>
      </p:sp>
      <p:pic>
        <p:nvPicPr>
          <p:cNvPr id="8" name="Picture 7">
            <a:extLst>
              <a:ext uri="{FF2B5EF4-FFF2-40B4-BE49-F238E27FC236}">
                <a16:creationId xmlns:a16="http://schemas.microsoft.com/office/drawing/2014/main" id="{B36C45FF-005A-4897-8A57-E814ECED1C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602" y="915566"/>
            <a:ext cx="3217046" cy="4289394"/>
          </a:xfrm>
          <a:prstGeom prst="rect">
            <a:avLst/>
          </a:prstGeom>
        </p:spPr>
      </p:pic>
    </p:spTree>
    <p:extLst>
      <p:ext uri="{BB962C8B-B14F-4D97-AF65-F5344CB8AC3E}">
        <p14:creationId xmlns:p14="http://schemas.microsoft.com/office/powerpoint/2010/main" val="267263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2350B31-BBCE-42B0-B0B8-8D4829A48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101"/>
          </a:xfrm>
          <a:prstGeom prst="rect">
            <a:avLst/>
          </a:prstGeom>
        </p:spPr>
      </p:pic>
      <p:sp>
        <p:nvSpPr>
          <p:cNvPr id="35" name="object 3">
            <a:extLst>
              <a:ext uri="{FF2B5EF4-FFF2-40B4-BE49-F238E27FC236}">
                <a16:creationId xmlns:a16="http://schemas.microsoft.com/office/drawing/2014/main" id="{4A88EFF9-43F6-4196-AD90-8FC82B01FBE3}"/>
              </a:ext>
            </a:extLst>
          </p:cNvPr>
          <p:cNvSpPr/>
          <p:nvPr/>
        </p:nvSpPr>
        <p:spPr>
          <a:xfrm>
            <a:off x="2555775" y="4371950"/>
            <a:ext cx="2880320" cy="585940"/>
          </a:xfrm>
          <a:prstGeom prst="rect">
            <a:avLst/>
          </a:prstGeom>
          <a:blipFill>
            <a:blip r:embed="rId4" cstate="print"/>
            <a:stretch>
              <a:fillRect/>
            </a:stretch>
          </a:blipFill>
        </p:spPr>
        <p:txBody>
          <a:bodyPr wrap="square" lIns="0" tIns="0" rIns="0" bIns="0" rtlCol="0"/>
          <a:lstStyle/>
          <a:p>
            <a:endParaRPr dirty="0"/>
          </a:p>
        </p:txBody>
      </p:sp>
      <p:sp>
        <p:nvSpPr>
          <p:cNvPr id="36" name="TextBox 35">
            <a:extLst>
              <a:ext uri="{FF2B5EF4-FFF2-40B4-BE49-F238E27FC236}">
                <a16:creationId xmlns:a16="http://schemas.microsoft.com/office/drawing/2014/main" id="{21888AE3-2C33-4F39-815A-CE827891C99F}"/>
              </a:ext>
            </a:extLst>
          </p:cNvPr>
          <p:cNvSpPr txBox="1"/>
          <p:nvPr/>
        </p:nvSpPr>
        <p:spPr>
          <a:xfrm>
            <a:off x="2339751" y="4464865"/>
            <a:ext cx="3312368"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LMS FLOW CHART</a:t>
            </a:r>
            <a:endParaRPr lang="ko-KR" altLang="en-US" sz="2000" b="1" dirty="0">
              <a:solidFill>
                <a:schemeClr val="bg1"/>
              </a:solidFill>
              <a:cs typeface="Arial" pitchFamily="34" charset="0"/>
            </a:endParaRPr>
          </a:p>
        </p:txBody>
      </p:sp>
    </p:spTree>
    <p:extLst>
      <p:ext uri="{BB962C8B-B14F-4D97-AF65-F5344CB8AC3E}">
        <p14:creationId xmlns:p14="http://schemas.microsoft.com/office/powerpoint/2010/main" val="391877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A1956C-3978-43A3-A183-1A90A9A56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0" y="-166756"/>
            <a:ext cx="9180512" cy="5330794"/>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3635896" y="1707654"/>
            <a:ext cx="2244204" cy="1810246"/>
          </a:xfrm>
          <a:prstGeom prst="rect">
            <a:avLst/>
          </a:prstGeom>
          <a:blipFill>
            <a:blip r:embed="rId4"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3599892" y="1983488"/>
            <a:ext cx="2340260" cy="1200329"/>
          </a:xfrm>
          <a:prstGeom prst="rect">
            <a:avLst/>
          </a:prstGeom>
          <a:noFill/>
        </p:spPr>
        <p:txBody>
          <a:bodyPr wrap="square" rtlCol="0">
            <a:spAutoFit/>
          </a:bodyPr>
          <a:lstStyle/>
          <a:p>
            <a:pPr algn="ctr"/>
            <a:r>
              <a:rPr lang="en-US" altLang="ko-KR" sz="3600" b="1" dirty="0">
                <a:solidFill>
                  <a:schemeClr val="bg1"/>
                </a:solidFill>
                <a:cs typeface="Arial" pitchFamily="34" charset="0"/>
              </a:rPr>
              <a:t>TOOLS </a:t>
            </a:r>
            <a:br>
              <a:rPr lang="en-US" altLang="ko-KR" sz="3600" b="1" dirty="0">
                <a:solidFill>
                  <a:schemeClr val="bg1"/>
                </a:solidFill>
                <a:cs typeface="Arial" pitchFamily="34" charset="0"/>
              </a:rPr>
            </a:br>
            <a:r>
              <a:rPr lang="en-US" altLang="ko-KR" sz="3600" b="1" dirty="0">
                <a:solidFill>
                  <a:schemeClr val="bg1"/>
                </a:solidFill>
                <a:cs typeface="Arial" pitchFamily="34" charset="0"/>
              </a:rPr>
              <a:t>OF LMS</a:t>
            </a:r>
            <a:endParaRPr lang="ko-KR" altLang="en-US" sz="3600" b="1" dirty="0">
              <a:solidFill>
                <a:schemeClr val="bg1"/>
              </a:solidFill>
              <a:cs typeface="Arial" pitchFamily="34" charset="0"/>
            </a:endParaRPr>
          </a:p>
        </p:txBody>
      </p:sp>
      <p:sp>
        <p:nvSpPr>
          <p:cNvPr id="11" name="TextBox 10">
            <a:extLst>
              <a:ext uri="{FF2B5EF4-FFF2-40B4-BE49-F238E27FC236}">
                <a16:creationId xmlns:a16="http://schemas.microsoft.com/office/drawing/2014/main" id="{3A1D4AAA-7885-47C4-BCCB-B69183D740DE}"/>
              </a:ext>
            </a:extLst>
          </p:cNvPr>
          <p:cNvSpPr txBox="1"/>
          <p:nvPr/>
        </p:nvSpPr>
        <p:spPr>
          <a:xfrm>
            <a:off x="2702809" y="49192"/>
            <a:ext cx="4110378" cy="369332"/>
          </a:xfrm>
          <a:prstGeom prst="rect">
            <a:avLst/>
          </a:prstGeom>
          <a:noFill/>
        </p:spPr>
        <p:txBody>
          <a:bodyPr wrap="square" rtlCol="0">
            <a:spAutoFit/>
          </a:bodyPr>
          <a:lstStyle/>
          <a:p>
            <a:pPr algn="ctr"/>
            <a:r>
              <a:rPr lang="en-US" altLang="ko-KR" b="1" dirty="0">
                <a:solidFill>
                  <a:srgbClr val="288AC5"/>
                </a:solidFill>
                <a:cs typeface="Arial" pitchFamily="34" charset="0"/>
              </a:rPr>
              <a:t>CERTIFICATION AND REPORTS</a:t>
            </a:r>
            <a:endParaRPr lang="ko-KR" altLang="en-US" b="1" dirty="0">
              <a:solidFill>
                <a:srgbClr val="288AC5"/>
              </a:solidFill>
              <a:cs typeface="Arial" pitchFamily="34" charset="0"/>
            </a:endParaRPr>
          </a:p>
        </p:txBody>
      </p:sp>
      <p:sp>
        <p:nvSpPr>
          <p:cNvPr id="12" name="TextBox 11">
            <a:extLst>
              <a:ext uri="{FF2B5EF4-FFF2-40B4-BE49-F238E27FC236}">
                <a16:creationId xmlns:a16="http://schemas.microsoft.com/office/drawing/2014/main" id="{48692722-9B96-4D57-A104-4AC607858BCA}"/>
              </a:ext>
            </a:extLst>
          </p:cNvPr>
          <p:cNvSpPr txBox="1"/>
          <p:nvPr/>
        </p:nvSpPr>
        <p:spPr>
          <a:xfrm>
            <a:off x="6084168" y="834266"/>
            <a:ext cx="2844316" cy="369332"/>
          </a:xfrm>
          <a:prstGeom prst="rect">
            <a:avLst/>
          </a:prstGeom>
          <a:noFill/>
        </p:spPr>
        <p:txBody>
          <a:bodyPr wrap="square" rtlCol="0">
            <a:spAutoFit/>
          </a:bodyPr>
          <a:lstStyle/>
          <a:p>
            <a:pPr algn="ctr"/>
            <a:r>
              <a:rPr lang="en-US" altLang="ko-KR" b="1" dirty="0">
                <a:solidFill>
                  <a:srgbClr val="7CBAD9"/>
                </a:solidFill>
                <a:cs typeface="Arial" pitchFamily="34" charset="0"/>
              </a:rPr>
              <a:t>STUDENT REPOSITORY</a:t>
            </a:r>
            <a:endParaRPr lang="ko-KR" altLang="en-US" b="1" dirty="0">
              <a:solidFill>
                <a:srgbClr val="7CBAD9"/>
              </a:solidFill>
              <a:cs typeface="Arial" pitchFamily="34" charset="0"/>
            </a:endParaRPr>
          </a:p>
        </p:txBody>
      </p:sp>
      <p:sp>
        <p:nvSpPr>
          <p:cNvPr id="13" name="TextBox 12">
            <a:extLst>
              <a:ext uri="{FF2B5EF4-FFF2-40B4-BE49-F238E27FC236}">
                <a16:creationId xmlns:a16="http://schemas.microsoft.com/office/drawing/2014/main" id="{0AB3192F-E2F6-45E5-9DB6-63C237514885}"/>
              </a:ext>
            </a:extLst>
          </p:cNvPr>
          <p:cNvSpPr txBox="1"/>
          <p:nvPr/>
        </p:nvSpPr>
        <p:spPr>
          <a:xfrm>
            <a:off x="5580112" y="3858602"/>
            <a:ext cx="3588320" cy="369332"/>
          </a:xfrm>
          <a:prstGeom prst="rect">
            <a:avLst/>
          </a:prstGeom>
          <a:noFill/>
        </p:spPr>
        <p:txBody>
          <a:bodyPr wrap="square" rtlCol="0">
            <a:spAutoFit/>
          </a:bodyPr>
          <a:lstStyle/>
          <a:p>
            <a:pPr algn="ctr"/>
            <a:r>
              <a:rPr lang="en-US" altLang="ko-KR" b="1" dirty="0">
                <a:solidFill>
                  <a:srgbClr val="FD8531"/>
                </a:solidFill>
                <a:cs typeface="Arial" pitchFamily="34" charset="0"/>
              </a:rPr>
              <a:t>        CONTENT REPOSITORY</a:t>
            </a:r>
            <a:endParaRPr lang="ko-KR" altLang="en-US" b="1" dirty="0">
              <a:solidFill>
                <a:srgbClr val="FD8531"/>
              </a:solidFill>
              <a:cs typeface="Arial" pitchFamily="34" charset="0"/>
            </a:endParaRPr>
          </a:p>
        </p:txBody>
      </p:sp>
      <p:sp>
        <p:nvSpPr>
          <p:cNvPr id="15" name="TextBox 14">
            <a:extLst>
              <a:ext uri="{FF2B5EF4-FFF2-40B4-BE49-F238E27FC236}">
                <a16:creationId xmlns:a16="http://schemas.microsoft.com/office/drawing/2014/main" id="{2BC89FA9-0F66-4919-97DD-B240F99BDF04}"/>
              </a:ext>
            </a:extLst>
          </p:cNvPr>
          <p:cNvSpPr txBox="1"/>
          <p:nvPr/>
        </p:nvSpPr>
        <p:spPr>
          <a:xfrm>
            <a:off x="2627784" y="4722698"/>
            <a:ext cx="4176464" cy="369332"/>
          </a:xfrm>
          <a:prstGeom prst="rect">
            <a:avLst/>
          </a:prstGeom>
          <a:noFill/>
        </p:spPr>
        <p:txBody>
          <a:bodyPr wrap="square" rtlCol="0">
            <a:spAutoFit/>
          </a:bodyPr>
          <a:lstStyle/>
          <a:p>
            <a:pPr algn="ctr"/>
            <a:r>
              <a:rPr lang="en-US" altLang="ko-KR" b="1" dirty="0">
                <a:solidFill>
                  <a:srgbClr val="FBA660"/>
                </a:solidFill>
                <a:cs typeface="Arial" pitchFamily="34" charset="0"/>
              </a:rPr>
              <a:t>TEACHER STUDENT INTERACTION</a:t>
            </a:r>
            <a:endParaRPr lang="ko-KR" altLang="en-US" b="1" dirty="0">
              <a:solidFill>
                <a:srgbClr val="FBA660"/>
              </a:solidFill>
              <a:cs typeface="Arial" pitchFamily="34" charset="0"/>
            </a:endParaRPr>
          </a:p>
        </p:txBody>
      </p:sp>
      <p:sp>
        <p:nvSpPr>
          <p:cNvPr id="16" name="TextBox 15">
            <a:extLst>
              <a:ext uri="{FF2B5EF4-FFF2-40B4-BE49-F238E27FC236}">
                <a16:creationId xmlns:a16="http://schemas.microsoft.com/office/drawing/2014/main" id="{B5455F6D-5132-43B9-BCF0-0DB2B8E70FD7}"/>
              </a:ext>
            </a:extLst>
          </p:cNvPr>
          <p:cNvSpPr txBox="1"/>
          <p:nvPr/>
        </p:nvSpPr>
        <p:spPr>
          <a:xfrm>
            <a:off x="395536" y="3858602"/>
            <a:ext cx="2916324" cy="369332"/>
          </a:xfrm>
          <a:prstGeom prst="rect">
            <a:avLst/>
          </a:prstGeom>
          <a:noFill/>
        </p:spPr>
        <p:txBody>
          <a:bodyPr wrap="square" rtlCol="0">
            <a:spAutoFit/>
          </a:bodyPr>
          <a:lstStyle/>
          <a:p>
            <a:pPr algn="ctr"/>
            <a:r>
              <a:rPr lang="en-US" altLang="ko-KR" b="1" dirty="0">
                <a:solidFill>
                  <a:srgbClr val="FABB5A"/>
                </a:solidFill>
                <a:cs typeface="Arial" pitchFamily="34" charset="0"/>
              </a:rPr>
              <a:t>LEARNING OBJECTIVES</a:t>
            </a:r>
            <a:endParaRPr lang="ko-KR" altLang="en-US" b="1" dirty="0">
              <a:solidFill>
                <a:srgbClr val="FABB5A"/>
              </a:solidFill>
              <a:cs typeface="Arial" pitchFamily="34" charset="0"/>
            </a:endParaRPr>
          </a:p>
        </p:txBody>
      </p:sp>
      <p:sp>
        <p:nvSpPr>
          <p:cNvPr id="17" name="TextBox 16">
            <a:extLst>
              <a:ext uri="{FF2B5EF4-FFF2-40B4-BE49-F238E27FC236}">
                <a16:creationId xmlns:a16="http://schemas.microsoft.com/office/drawing/2014/main" id="{191CE296-06CB-41A0-8345-4F9BEB776C56}"/>
              </a:ext>
            </a:extLst>
          </p:cNvPr>
          <p:cNvSpPr txBox="1"/>
          <p:nvPr/>
        </p:nvSpPr>
        <p:spPr>
          <a:xfrm>
            <a:off x="107392" y="834266"/>
            <a:ext cx="3528504" cy="369332"/>
          </a:xfrm>
          <a:prstGeom prst="rect">
            <a:avLst/>
          </a:prstGeom>
          <a:noFill/>
        </p:spPr>
        <p:txBody>
          <a:bodyPr wrap="square" rtlCol="0">
            <a:spAutoFit/>
          </a:bodyPr>
          <a:lstStyle/>
          <a:p>
            <a:pPr algn="ctr"/>
            <a:r>
              <a:rPr lang="en-US" altLang="ko-KR" b="1" dirty="0">
                <a:solidFill>
                  <a:srgbClr val="F9D995"/>
                </a:solidFill>
                <a:cs typeface="Arial" pitchFamily="34" charset="0"/>
              </a:rPr>
              <a:t>ASSESSMENT AND TESTING</a:t>
            </a:r>
            <a:endParaRPr lang="ko-KR" altLang="en-US" b="1" dirty="0">
              <a:solidFill>
                <a:srgbClr val="F9D995"/>
              </a:solidFill>
              <a:cs typeface="Arial" pitchFamily="34" charset="0"/>
            </a:endParaRPr>
          </a:p>
        </p:txBody>
      </p:sp>
    </p:spTree>
    <p:extLst>
      <p:ext uri="{BB962C8B-B14F-4D97-AF65-F5344CB8AC3E}">
        <p14:creationId xmlns:p14="http://schemas.microsoft.com/office/powerpoint/2010/main" val="1236206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94182230"/>
              </p:ext>
            </p:extLst>
          </p:nvPr>
        </p:nvGraphicFramePr>
        <p:xfrm>
          <a:off x="539552" y="923711"/>
          <a:ext cx="3851473" cy="3885095"/>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265473">
                  <a:extLst>
                    <a:ext uri="{9D8B030D-6E8A-4147-A177-3AD203B41FA5}">
                      <a16:colId xmlns:a16="http://schemas.microsoft.com/office/drawing/2014/main" val="20001"/>
                    </a:ext>
                  </a:extLst>
                </a:gridCol>
                <a:gridCol w="3110746">
                  <a:extLst>
                    <a:ext uri="{9D8B030D-6E8A-4147-A177-3AD203B41FA5}">
                      <a16:colId xmlns:a16="http://schemas.microsoft.com/office/drawing/2014/main" val="20002"/>
                    </a:ext>
                  </a:extLst>
                </a:gridCol>
                <a:gridCol w="259230">
                  <a:extLst>
                    <a:ext uri="{9D8B030D-6E8A-4147-A177-3AD203B41FA5}">
                      <a16:colId xmlns:a16="http://schemas.microsoft.com/office/drawing/2014/main" val="20003"/>
                    </a:ext>
                  </a:extLst>
                </a:gridCol>
              </a:tblGrid>
              <a:tr h="47081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rgbClr val="7EFFFF"/>
                          </a:solidFill>
                          <a:latin typeface="Helvetica Neue" pitchFamily="2" charset="0"/>
                          <a:ea typeface="+mn-ea"/>
                          <a:cs typeface="Arial" pitchFamily="34" charset="0"/>
                        </a:rPr>
                        <a:t>TRADITIONAL CLASSROOM</a:t>
                      </a:r>
                      <a:endParaRPr lang="ko-KR" altLang="en-US" sz="1800" b="0" kern="1200" dirty="0">
                        <a:solidFill>
                          <a:srgbClr val="7EFFFF"/>
                        </a:solidFill>
                        <a:latin typeface="Helvetica Neue" pitchFamily="2" charset="0"/>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523658">
                <a:tc>
                  <a:txBody>
                    <a:bodyPr/>
                    <a:lstStyle/>
                    <a:p>
                      <a:pPr algn="ctr" latinLnBrk="1"/>
                      <a:endParaRPr lang="ko-KR" altLang="en-US" sz="1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pPr algn="l" latinLnBrk="1"/>
                      <a:r>
                        <a:rPr lang="en-US" altLang="ko-KR" sz="1800" b="1" kern="1200" dirty="0">
                          <a:solidFill>
                            <a:srgbClr val="D15A12"/>
                          </a:solidFill>
                          <a:latin typeface="+mn-lt"/>
                          <a:ea typeface="+mn-ea"/>
                          <a:cs typeface="Arial" pitchFamily="34" charset="0"/>
                        </a:rPr>
                        <a:t>     CLASSROOM</a:t>
                      </a:r>
                      <a:endParaRPr lang="ko-KR" altLang="en-US" sz="1800" b="1" kern="1200" dirty="0">
                        <a:solidFill>
                          <a:srgbClr val="D15A12"/>
                        </a:solidFill>
                        <a:latin typeface="+mn-lt"/>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3651">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latinLnBrk="1"/>
                      <a:endParaRPr lang="ko-KR" altLang="en-US" sz="1200" dirty="0">
                        <a:solidFill>
                          <a:srgbClr val="2FC5FA"/>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DESK / TABLE</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93411">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solidFill>
                        <a:srgbClr val="2FC5FA"/>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l" defTabSz="914400" rtl="0" eaLnBrk="1" latinLnBrk="1" hangingPunct="1"/>
                      <a:r>
                        <a:rPr lang="en-US" altLang="ko-KR" sz="1800" b="1" kern="1200" dirty="0">
                          <a:solidFill>
                            <a:schemeClr val="bg1"/>
                          </a:solidFill>
                          <a:latin typeface="+mn-lt"/>
                          <a:ea typeface="+mn-ea"/>
                          <a:cs typeface="Arial" pitchFamily="34" charset="0"/>
                        </a:rPr>
                        <a:t>BOOKS</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solidFill>
                        <a:srgbClr val="2FC5F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3898">
                <a:tc vMerge="1">
                  <a:txBody>
                    <a:bodyPr/>
                    <a:lstStyle/>
                    <a:p>
                      <a:pPr latinLnBrk="1"/>
                      <a:endParaRPr lang="ko-KR" altLang="en-US"/>
                    </a:p>
                  </a:txBody>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ATTENDANCE REGISTER</a:t>
                      </a:r>
                      <a:endParaRPr lang="ko-KR" altLang="en-US" sz="1800" b="1" kern="1200" dirty="0">
                        <a:solidFill>
                          <a:schemeClr val="bg1"/>
                        </a:solidFill>
                        <a:latin typeface="+mn-lt"/>
                        <a:ea typeface="+mn-ea"/>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latinLnBrk="1"/>
                      <a:endParaRPr lang="ko-KR" altLang="en-US"/>
                    </a:p>
                  </a:txBody>
                  <a:tcPr/>
                </a:tc>
                <a:extLst>
                  <a:ext uri="{0D108BD9-81ED-4DB2-BD59-A6C34878D82A}">
                    <a16:rowId xmlns:a16="http://schemas.microsoft.com/office/drawing/2014/main" val="10004"/>
                  </a:ext>
                </a:extLst>
              </a:tr>
              <a:tr h="508036">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D15A12"/>
                          </a:solidFill>
                          <a:latin typeface="+mn-lt"/>
                          <a:ea typeface="+mn-ea"/>
                          <a:cs typeface="Arial" pitchFamily="34" charset="0"/>
                        </a:rPr>
                        <a:t>    QUESTION ANSWER</a:t>
                      </a:r>
                      <a:endParaRPr lang="ko-KR" altLang="en-US" sz="1800" b="1" kern="1200" dirty="0">
                        <a:solidFill>
                          <a:srgbClr val="D15A12"/>
                        </a:solidFill>
                        <a:latin typeface="+mn-lt"/>
                        <a:ea typeface="+mn-ea"/>
                        <a:cs typeface="Arial" pitchFamily="34" charset="0"/>
                      </a:endParaRPr>
                    </a:p>
                  </a:txBody>
                  <a:tcPr marL="89703" marR="0" marT="44851"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63898">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     REPORT CARD</a:t>
                      </a:r>
                      <a:endParaRPr lang="ko-KR" altLang="en-US" sz="1800" b="1" kern="1200" dirty="0">
                        <a:solidFill>
                          <a:schemeClr val="bg1"/>
                        </a:solidFill>
                        <a:latin typeface="+mn-lt"/>
                        <a:ea typeface="+mn-ea"/>
                        <a:cs typeface="Arial" pitchFamily="34" charset="0"/>
                      </a:endParaRPr>
                    </a:p>
                  </a:txBody>
                  <a:tcPr marL="89703" marR="89703" marT="44851" marB="44851"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600" b="1" dirty="0">
                        <a:solidFill>
                          <a:schemeClr val="tx1">
                            <a:lumMod val="65000"/>
                            <a:lumOff val="35000"/>
                          </a:schemeClr>
                        </a:solidFill>
                        <a:latin typeface="+mn-lt"/>
                        <a:cs typeface="Arial" pitchFamily="34" charset="0"/>
                      </a:endParaRPr>
                    </a:p>
                  </a:txBody>
                  <a:tcPr marL="89703" marR="89703" marT="44851" marB="44851"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292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12700" cmpd="sng">
                      <a:noFill/>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2" name="Rectangle 9"/>
          <p:cNvSpPr/>
          <p:nvPr/>
        </p:nvSpPr>
        <p:spPr>
          <a:xfrm>
            <a:off x="755576" y="1582932"/>
            <a:ext cx="205469" cy="18178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Pie 24"/>
          <p:cNvSpPr/>
          <p:nvPr/>
        </p:nvSpPr>
        <p:spPr>
          <a:xfrm>
            <a:off x="811900" y="4155926"/>
            <a:ext cx="303716" cy="28803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object 3">
            <a:extLst>
              <a:ext uri="{FF2B5EF4-FFF2-40B4-BE49-F238E27FC236}">
                <a16:creationId xmlns:a16="http://schemas.microsoft.com/office/drawing/2014/main" id="{8F47D4EE-2298-4964-B1AE-88949E400E58}"/>
              </a:ext>
            </a:extLst>
          </p:cNvPr>
          <p:cNvSpPr/>
          <p:nvPr/>
        </p:nvSpPr>
        <p:spPr>
          <a:xfrm>
            <a:off x="323528" y="123478"/>
            <a:ext cx="8496944" cy="751166"/>
          </a:xfrm>
          <a:prstGeom prst="rect">
            <a:avLst/>
          </a:prstGeom>
          <a:blipFill>
            <a:blip r:embed="rId3" cstate="print"/>
            <a:stretch>
              <a:fillRect/>
            </a:stretch>
          </a:blipFill>
        </p:spPr>
        <p:txBody>
          <a:bodyPr wrap="square" lIns="0" tIns="0" rIns="0" bIns="0" rtlCol="0"/>
          <a:lstStyle/>
          <a:p>
            <a:endParaRPr dirty="0"/>
          </a:p>
        </p:txBody>
      </p:sp>
      <p:sp>
        <p:nvSpPr>
          <p:cNvPr id="23" name="TextBox 22">
            <a:extLst>
              <a:ext uri="{FF2B5EF4-FFF2-40B4-BE49-F238E27FC236}">
                <a16:creationId xmlns:a16="http://schemas.microsoft.com/office/drawing/2014/main" id="{8B8A3122-6A5C-40F2-A5FA-6AB4D607563C}"/>
              </a:ext>
            </a:extLst>
          </p:cNvPr>
          <p:cNvSpPr txBox="1"/>
          <p:nvPr/>
        </p:nvSpPr>
        <p:spPr>
          <a:xfrm>
            <a:off x="0" y="19548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TRADITIONAL CLASSROOM VS E-CLASSROOM</a:t>
            </a:r>
            <a:endParaRPr lang="ko-KR" altLang="en-US" sz="2800" b="1" dirty="0">
              <a:solidFill>
                <a:schemeClr val="bg1"/>
              </a:solidFill>
              <a:cs typeface="Arial" pitchFamily="34" charset="0"/>
            </a:endParaRPr>
          </a:p>
        </p:txBody>
      </p:sp>
      <p:sp>
        <p:nvSpPr>
          <p:cNvPr id="24" name="Rectangle 9">
            <a:extLst>
              <a:ext uri="{FF2B5EF4-FFF2-40B4-BE49-F238E27FC236}">
                <a16:creationId xmlns:a16="http://schemas.microsoft.com/office/drawing/2014/main" id="{E733EEF7-4B4C-4F69-B190-116712800507}"/>
              </a:ext>
            </a:extLst>
          </p:cNvPr>
          <p:cNvSpPr/>
          <p:nvPr/>
        </p:nvSpPr>
        <p:spPr>
          <a:xfrm>
            <a:off x="774285" y="2067694"/>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9">
            <a:extLst>
              <a:ext uri="{FF2B5EF4-FFF2-40B4-BE49-F238E27FC236}">
                <a16:creationId xmlns:a16="http://schemas.microsoft.com/office/drawing/2014/main" id="{E2A590E2-01D5-43E2-B32C-7E61E8765732}"/>
              </a:ext>
            </a:extLst>
          </p:cNvPr>
          <p:cNvSpPr/>
          <p:nvPr/>
        </p:nvSpPr>
        <p:spPr>
          <a:xfrm>
            <a:off x="774285" y="1524300"/>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9">
            <a:extLst>
              <a:ext uri="{FF2B5EF4-FFF2-40B4-BE49-F238E27FC236}">
                <a16:creationId xmlns:a16="http://schemas.microsoft.com/office/drawing/2014/main" id="{E9BA3BCA-0D83-4951-B641-8577AD184306}"/>
              </a:ext>
            </a:extLst>
          </p:cNvPr>
          <p:cNvSpPr/>
          <p:nvPr/>
        </p:nvSpPr>
        <p:spPr>
          <a:xfrm>
            <a:off x="774285" y="2571750"/>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Frame 17">
            <a:extLst>
              <a:ext uri="{FF2B5EF4-FFF2-40B4-BE49-F238E27FC236}">
                <a16:creationId xmlns:a16="http://schemas.microsoft.com/office/drawing/2014/main" id="{DCC933AA-7CE3-4736-8AE0-5D66736C24C2}"/>
              </a:ext>
            </a:extLst>
          </p:cNvPr>
          <p:cNvSpPr/>
          <p:nvPr/>
        </p:nvSpPr>
        <p:spPr>
          <a:xfrm>
            <a:off x="770733" y="3607671"/>
            <a:ext cx="272875" cy="26022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Rectangle 9">
            <a:extLst>
              <a:ext uri="{FF2B5EF4-FFF2-40B4-BE49-F238E27FC236}">
                <a16:creationId xmlns:a16="http://schemas.microsoft.com/office/drawing/2014/main" id="{8F692070-81B0-4039-92D0-51ED96AF9187}"/>
              </a:ext>
            </a:extLst>
          </p:cNvPr>
          <p:cNvSpPr/>
          <p:nvPr/>
        </p:nvSpPr>
        <p:spPr>
          <a:xfrm>
            <a:off x="755576" y="3123416"/>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9" name="Table 28">
            <a:extLst>
              <a:ext uri="{FF2B5EF4-FFF2-40B4-BE49-F238E27FC236}">
                <a16:creationId xmlns:a16="http://schemas.microsoft.com/office/drawing/2014/main" id="{E2B4B276-E0F1-489A-8D47-CF1429A8A55B}"/>
              </a:ext>
            </a:extLst>
          </p:cNvPr>
          <p:cNvGraphicFramePr>
            <a:graphicFrameLocks noGrp="1"/>
          </p:cNvGraphicFramePr>
          <p:nvPr>
            <p:extLst>
              <p:ext uri="{D42A27DB-BD31-4B8C-83A1-F6EECF244321}">
                <p14:modId xmlns:p14="http://schemas.microsoft.com/office/powerpoint/2010/main" val="1255102039"/>
              </p:ext>
            </p:extLst>
          </p:nvPr>
        </p:nvGraphicFramePr>
        <p:xfrm>
          <a:off x="4788024" y="915566"/>
          <a:ext cx="3851473" cy="3885095"/>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265473">
                  <a:extLst>
                    <a:ext uri="{9D8B030D-6E8A-4147-A177-3AD203B41FA5}">
                      <a16:colId xmlns:a16="http://schemas.microsoft.com/office/drawing/2014/main" val="20001"/>
                    </a:ext>
                  </a:extLst>
                </a:gridCol>
                <a:gridCol w="3165170">
                  <a:extLst>
                    <a:ext uri="{9D8B030D-6E8A-4147-A177-3AD203B41FA5}">
                      <a16:colId xmlns:a16="http://schemas.microsoft.com/office/drawing/2014/main" val="20002"/>
                    </a:ext>
                  </a:extLst>
                </a:gridCol>
                <a:gridCol w="204806">
                  <a:extLst>
                    <a:ext uri="{9D8B030D-6E8A-4147-A177-3AD203B41FA5}">
                      <a16:colId xmlns:a16="http://schemas.microsoft.com/office/drawing/2014/main" val="20003"/>
                    </a:ext>
                  </a:extLst>
                </a:gridCol>
              </a:tblGrid>
              <a:tr h="47081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rgbClr val="7EFFFF"/>
                          </a:solidFill>
                          <a:latin typeface="Helvetica Neue" pitchFamily="2" charset="0"/>
                          <a:ea typeface="+mn-ea"/>
                          <a:cs typeface="Arial" pitchFamily="34" charset="0"/>
                        </a:rPr>
                        <a:t>E-CLASSROOM</a:t>
                      </a:r>
                      <a:endParaRPr lang="ko-KR" altLang="en-US" sz="1800" b="0" kern="1200" dirty="0">
                        <a:solidFill>
                          <a:srgbClr val="7EFFFF"/>
                        </a:solidFill>
                        <a:latin typeface="Helvetica Neue" pitchFamily="2" charset="0"/>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523658">
                <a:tc>
                  <a:txBody>
                    <a:bodyPr/>
                    <a:lstStyle/>
                    <a:p>
                      <a:pPr algn="ctr" latinLnBrk="1"/>
                      <a:endParaRPr lang="ko-KR" altLang="en-US" sz="1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pPr algn="l" latinLnBrk="1"/>
                      <a:r>
                        <a:rPr lang="en-US" altLang="ko-KR" sz="1800" b="1" kern="1200" dirty="0">
                          <a:solidFill>
                            <a:srgbClr val="D15A12"/>
                          </a:solidFill>
                          <a:latin typeface="+mn-lt"/>
                          <a:ea typeface="+mn-ea"/>
                          <a:cs typeface="Arial" pitchFamily="34" charset="0"/>
                        </a:rPr>
                        <a:t>     E-CLASSROOM</a:t>
                      </a:r>
                      <a:endParaRPr lang="ko-KR" altLang="en-US" sz="1800" b="1" kern="1200" dirty="0">
                        <a:solidFill>
                          <a:srgbClr val="D15A12"/>
                        </a:solidFill>
                        <a:latin typeface="+mn-lt"/>
                        <a:ea typeface="+mn-ea"/>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3651">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latinLnBrk="1"/>
                      <a:endParaRPr lang="ko-KR" altLang="en-US" sz="1200" dirty="0">
                        <a:solidFill>
                          <a:srgbClr val="2FC5FA"/>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69963" rtl="0" eaLnBrk="1" fontAlgn="auto" latinLnBrk="1" hangingPunct="1">
                        <a:lnSpc>
                          <a:spcPct val="100000"/>
                        </a:lnSpc>
                        <a:spcBef>
                          <a:spcPts val="0"/>
                        </a:spcBef>
                        <a:spcAft>
                          <a:spcPts val="0"/>
                        </a:spcAft>
                        <a:buClrTx/>
                        <a:buSzTx/>
                        <a:buFontTx/>
                        <a:buNone/>
                        <a:tabLst/>
                        <a:defRPr/>
                      </a:pPr>
                      <a:r>
                        <a:rPr lang="en-US" altLang="ko-KR" sz="1550" b="1" kern="1200" dirty="0">
                          <a:solidFill>
                            <a:schemeClr val="bg1"/>
                          </a:solidFill>
                          <a:latin typeface="+mn-lt"/>
                          <a:ea typeface="+mn-ea"/>
                          <a:cs typeface="Arial" pitchFamily="34" charset="0"/>
                        </a:rPr>
                        <a:t>DESKTOP PC/ TABLET/ PHONE</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row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493411">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solidFill>
                        <a:srgbClr val="2FC5FA"/>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algn="l" defTabSz="914400" rtl="0" eaLnBrk="1" latinLnBrk="1" hangingPunct="1"/>
                      <a:r>
                        <a:rPr lang="en-US" altLang="ko-KR" sz="1800" b="1" kern="1200" dirty="0">
                          <a:solidFill>
                            <a:schemeClr val="bg1"/>
                          </a:solidFill>
                          <a:latin typeface="+mn-lt"/>
                          <a:ea typeface="+mn-ea"/>
                          <a:cs typeface="Arial" pitchFamily="34" charset="0"/>
                        </a:rPr>
                        <a:t>E-BOOKS, PPTS, VIDEOS</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solidFill>
                        <a:srgbClr val="2FC5F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3898">
                <a:tc vMerge="1">
                  <a:txBody>
                    <a:bodyPr/>
                    <a:lstStyle/>
                    <a:p>
                      <a:pPr latinLnBrk="1"/>
                      <a:endParaRPr lang="ko-KR" altLang="en-US"/>
                    </a:p>
                  </a:txBody>
                  <a:tcPr/>
                </a:tc>
                <a:tc>
                  <a:txBody>
                    <a:bodyPr/>
                    <a:lstStyle/>
                    <a:p>
                      <a:pPr algn="ctr"/>
                      <a:endParaRPr lang="en-US" altLang="ko-KR"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LOGIN</a:t>
                      </a:r>
                      <a:endParaRPr lang="ko-KR" altLang="en-US" sz="1800" b="1" kern="1200" dirty="0">
                        <a:solidFill>
                          <a:schemeClr val="bg1"/>
                        </a:solidFill>
                        <a:latin typeface="+mn-lt"/>
                        <a:ea typeface="+mn-ea"/>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vMerge="1">
                  <a:txBody>
                    <a:bodyPr/>
                    <a:lstStyle/>
                    <a:p>
                      <a:pPr latinLnBrk="1"/>
                      <a:endParaRPr lang="ko-KR" altLang="en-US"/>
                    </a:p>
                  </a:txBody>
                  <a:tcPr/>
                </a:tc>
                <a:extLst>
                  <a:ext uri="{0D108BD9-81ED-4DB2-BD59-A6C34878D82A}">
                    <a16:rowId xmlns:a16="http://schemas.microsoft.com/office/drawing/2014/main" val="10004"/>
                  </a:ext>
                </a:extLst>
              </a:tr>
              <a:tr h="508036">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rgbClr val="D15A12"/>
                          </a:solidFill>
                          <a:latin typeface="+mn-lt"/>
                          <a:ea typeface="+mn-ea"/>
                          <a:cs typeface="Arial" pitchFamily="34" charset="0"/>
                        </a:rPr>
                        <a:t>    INTERACTIVE QUIZ</a:t>
                      </a:r>
                      <a:endParaRPr lang="ko-KR" altLang="en-US" sz="1800" b="1" kern="1200" dirty="0">
                        <a:solidFill>
                          <a:srgbClr val="D15A12"/>
                        </a:solidFill>
                        <a:latin typeface="+mn-lt"/>
                        <a:ea typeface="+mn-ea"/>
                        <a:cs typeface="Arial" pitchFamily="34" charset="0"/>
                      </a:endParaRPr>
                    </a:p>
                  </a:txBody>
                  <a:tcPr marL="89703" marR="0" marT="44851" marB="0" anchor="ctr">
                    <a:lnL w="12700" cmpd="sng">
                      <a:noFill/>
                    </a:lnL>
                    <a:lnR w="12700" cmpd="sng">
                      <a:noFill/>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63898">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28575" cap="flat" cmpd="sng" algn="ctr">
                      <a:noFill/>
                      <a:prstDash val="solid"/>
                      <a:round/>
                      <a:headEnd type="none" w="med" len="med"/>
                      <a:tailEnd type="none" w="med" len="med"/>
                    </a:lnL>
                    <a:lnR w="571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1" kern="1200" dirty="0">
                          <a:solidFill>
                            <a:schemeClr val="bg1"/>
                          </a:solidFill>
                          <a:latin typeface="+mn-lt"/>
                          <a:ea typeface="+mn-ea"/>
                          <a:cs typeface="Arial" pitchFamily="34" charset="0"/>
                        </a:rPr>
                        <a:t>     E-REPORT</a:t>
                      </a:r>
                      <a:endParaRPr lang="ko-KR" altLang="en-US" sz="1800" b="1" kern="1200" dirty="0">
                        <a:solidFill>
                          <a:schemeClr val="bg1"/>
                        </a:solidFill>
                        <a:latin typeface="+mn-lt"/>
                        <a:ea typeface="+mn-ea"/>
                        <a:cs typeface="Arial" pitchFamily="34" charset="0"/>
                      </a:endParaRPr>
                    </a:p>
                  </a:txBody>
                  <a:tcPr marL="89703" marR="89703" marT="44851" marB="44851"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a:p>
                  </a:txBody>
                  <a:tcPr/>
                </a:tc>
                <a:tc>
                  <a:txBody>
                    <a:bodyPr/>
                    <a:lstStyle/>
                    <a:p>
                      <a:pPr algn="ctr" latinLnBrk="1"/>
                      <a:endParaRPr lang="ko-KR" altLang="en-US" sz="1600" b="1" dirty="0">
                        <a:solidFill>
                          <a:schemeClr val="tx1">
                            <a:lumMod val="65000"/>
                            <a:lumOff val="35000"/>
                          </a:schemeClr>
                        </a:solidFill>
                        <a:latin typeface="+mn-lt"/>
                        <a:cs typeface="Arial" pitchFamily="34" charset="0"/>
                      </a:endParaRPr>
                    </a:p>
                  </a:txBody>
                  <a:tcPr marL="89703" marR="89703" marT="44851" marB="44851" anchor="ctr">
                    <a:lnL w="5715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2922">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12700" cmpd="sng">
                      <a:noFill/>
                    </a:lnR>
                    <a:lnT w="571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0" marT="44851" marB="0" anchor="ctr">
                    <a:lnL w="12700" cmpd="sng">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30" name="Rectangle 9">
            <a:extLst>
              <a:ext uri="{FF2B5EF4-FFF2-40B4-BE49-F238E27FC236}">
                <a16:creationId xmlns:a16="http://schemas.microsoft.com/office/drawing/2014/main" id="{45DB191D-4163-4FED-B640-002FCDD54E3F}"/>
              </a:ext>
            </a:extLst>
          </p:cNvPr>
          <p:cNvSpPr/>
          <p:nvPr/>
        </p:nvSpPr>
        <p:spPr>
          <a:xfrm>
            <a:off x="5004048" y="1574787"/>
            <a:ext cx="205469" cy="18178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Pie 24">
            <a:extLst>
              <a:ext uri="{FF2B5EF4-FFF2-40B4-BE49-F238E27FC236}">
                <a16:creationId xmlns:a16="http://schemas.microsoft.com/office/drawing/2014/main" id="{B71F0042-D0C2-47EF-9CDA-6BF3D8B7CA2A}"/>
              </a:ext>
            </a:extLst>
          </p:cNvPr>
          <p:cNvSpPr/>
          <p:nvPr/>
        </p:nvSpPr>
        <p:spPr>
          <a:xfrm>
            <a:off x="5060372" y="4147781"/>
            <a:ext cx="303716" cy="28803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Rectangle 9">
            <a:extLst>
              <a:ext uri="{FF2B5EF4-FFF2-40B4-BE49-F238E27FC236}">
                <a16:creationId xmlns:a16="http://schemas.microsoft.com/office/drawing/2014/main" id="{FF0C0509-4579-423E-ABCB-863550925DCC}"/>
              </a:ext>
            </a:extLst>
          </p:cNvPr>
          <p:cNvSpPr/>
          <p:nvPr/>
        </p:nvSpPr>
        <p:spPr>
          <a:xfrm>
            <a:off x="5022757" y="2059549"/>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9">
            <a:extLst>
              <a:ext uri="{FF2B5EF4-FFF2-40B4-BE49-F238E27FC236}">
                <a16:creationId xmlns:a16="http://schemas.microsoft.com/office/drawing/2014/main" id="{971E00C8-1702-4FF1-8890-8849AA754A82}"/>
              </a:ext>
            </a:extLst>
          </p:cNvPr>
          <p:cNvSpPr/>
          <p:nvPr/>
        </p:nvSpPr>
        <p:spPr>
          <a:xfrm>
            <a:off x="5022757" y="1516155"/>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9">
            <a:extLst>
              <a:ext uri="{FF2B5EF4-FFF2-40B4-BE49-F238E27FC236}">
                <a16:creationId xmlns:a16="http://schemas.microsoft.com/office/drawing/2014/main" id="{8842357D-5E28-4339-9AA3-07331FBFED8D}"/>
              </a:ext>
            </a:extLst>
          </p:cNvPr>
          <p:cNvSpPr/>
          <p:nvPr/>
        </p:nvSpPr>
        <p:spPr>
          <a:xfrm>
            <a:off x="5022757" y="2563605"/>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Frame 17">
            <a:extLst>
              <a:ext uri="{FF2B5EF4-FFF2-40B4-BE49-F238E27FC236}">
                <a16:creationId xmlns:a16="http://schemas.microsoft.com/office/drawing/2014/main" id="{5B96B985-B47C-4182-AD20-CF818101A014}"/>
              </a:ext>
            </a:extLst>
          </p:cNvPr>
          <p:cNvSpPr/>
          <p:nvPr/>
        </p:nvSpPr>
        <p:spPr>
          <a:xfrm>
            <a:off x="5019205" y="3599526"/>
            <a:ext cx="272875" cy="26022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6" name="Rectangle 9">
            <a:extLst>
              <a:ext uri="{FF2B5EF4-FFF2-40B4-BE49-F238E27FC236}">
                <a16:creationId xmlns:a16="http://schemas.microsoft.com/office/drawing/2014/main" id="{FB77231D-5477-4F36-B179-BBECE873A1BB}"/>
              </a:ext>
            </a:extLst>
          </p:cNvPr>
          <p:cNvSpPr/>
          <p:nvPr/>
        </p:nvSpPr>
        <p:spPr>
          <a:xfrm>
            <a:off x="5004048" y="3115271"/>
            <a:ext cx="269323" cy="24042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4839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03598"/>
            <a:ext cx="914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Pie 24"/>
          <p:cNvSpPr/>
          <p:nvPr/>
        </p:nvSpPr>
        <p:spPr>
          <a:xfrm>
            <a:off x="5033182" y="1362333"/>
            <a:ext cx="884063" cy="85111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9"/>
          <p:cNvSpPr/>
          <p:nvPr/>
        </p:nvSpPr>
        <p:spPr>
          <a:xfrm>
            <a:off x="7791840" y="1498826"/>
            <a:ext cx="672638" cy="6296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16"/>
          <p:cNvSpPr/>
          <p:nvPr/>
        </p:nvSpPr>
        <p:spPr>
          <a:xfrm rot="2700000">
            <a:off x="2547359" y="1491233"/>
            <a:ext cx="484616" cy="92200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24245" y="2387664"/>
            <a:ext cx="1367435"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Security</a:t>
            </a:r>
          </a:p>
        </p:txBody>
      </p:sp>
      <p:sp>
        <p:nvSpPr>
          <p:cNvPr id="12" name="TextBox 11"/>
          <p:cNvSpPr txBox="1"/>
          <p:nvPr/>
        </p:nvSpPr>
        <p:spPr>
          <a:xfrm>
            <a:off x="3918308" y="2213451"/>
            <a:ext cx="3317988" cy="646331"/>
          </a:xfrm>
          <a:prstGeom prst="rect">
            <a:avLst/>
          </a:prstGeom>
          <a:noFill/>
        </p:spPr>
        <p:txBody>
          <a:bodyPr wrap="square" rtlCol="0">
            <a:spAutoFit/>
          </a:bodyPr>
          <a:lstStyle/>
          <a:p>
            <a:pPr algn="ctr"/>
            <a:r>
              <a:rPr lang="en-US" altLang="ko-KR" b="1" dirty="0">
                <a:solidFill>
                  <a:schemeClr val="bg1"/>
                </a:solidFill>
                <a:cs typeface="Arial" pitchFamily="34" charset="0"/>
              </a:rPr>
              <a:t>Course Design, </a:t>
            </a:r>
            <a:br>
              <a:rPr lang="en-US" altLang="ko-KR" b="1" dirty="0">
                <a:solidFill>
                  <a:schemeClr val="bg1"/>
                </a:solidFill>
                <a:cs typeface="Arial" pitchFamily="34" charset="0"/>
              </a:rPr>
            </a:br>
            <a:r>
              <a:rPr lang="en-US" altLang="ko-KR" b="1" dirty="0">
                <a:solidFill>
                  <a:schemeClr val="bg1"/>
                </a:solidFill>
                <a:cs typeface="Arial" pitchFamily="34" charset="0"/>
              </a:rPr>
              <a:t>Development &amp; Integration</a:t>
            </a:r>
          </a:p>
        </p:txBody>
      </p:sp>
      <p:sp>
        <p:nvSpPr>
          <p:cNvPr id="13" name="TextBox 12"/>
          <p:cNvSpPr txBox="1"/>
          <p:nvPr/>
        </p:nvSpPr>
        <p:spPr>
          <a:xfrm>
            <a:off x="2152988" y="2399919"/>
            <a:ext cx="1338892"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Access</a:t>
            </a:r>
          </a:p>
        </p:txBody>
      </p:sp>
      <p:sp>
        <p:nvSpPr>
          <p:cNvPr id="14" name="TextBox 13"/>
          <p:cNvSpPr txBox="1"/>
          <p:nvPr/>
        </p:nvSpPr>
        <p:spPr>
          <a:xfrm>
            <a:off x="7236296" y="2223904"/>
            <a:ext cx="1783726"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Course Monitoring</a:t>
            </a:r>
          </a:p>
        </p:txBody>
      </p:sp>
      <p:sp>
        <p:nvSpPr>
          <p:cNvPr id="30" name="object 3">
            <a:extLst>
              <a:ext uri="{FF2B5EF4-FFF2-40B4-BE49-F238E27FC236}">
                <a16:creationId xmlns:a16="http://schemas.microsoft.com/office/drawing/2014/main" id="{31F3736A-EAF3-427D-ADBC-C6E532B6B8C2}"/>
              </a:ext>
            </a:extLst>
          </p:cNvPr>
          <p:cNvSpPr/>
          <p:nvPr/>
        </p:nvSpPr>
        <p:spPr>
          <a:xfrm>
            <a:off x="323528" y="236408"/>
            <a:ext cx="8496944" cy="751166"/>
          </a:xfrm>
          <a:prstGeom prst="rect">
            <a:avLst/>
          </a:prstGeom>
          <a:blipFill>
            <a:blip r:embed="rId3" cstate="print"/>
            <a:stretch>
              <a:fillRect/>
            </a:stretch>
          </a:blipFill>
        </p:spPr>
        <p:txBody>
          <a:bodyPr wrap="square" lIns="0" tIns="0" rIns="0" bIns="0" rtlCol="0"/>
          <a:lstStyle/>
          <a:p>
            <a:endParaRPr dirty="0"/>
          </a:p>
        </p:txBody>
      </p:sp>
      <p:sp>
        <p:nvSpPr>
          <p:cNvPr id="31" name="TextBox 30">
            <a:extLst>
              <a:ext uri="{FF2B5EF4-FFF2-40B4-BE49-F238E27FC236}">
                <a16:creationId xmlns:a16="http://schemas.microsoft.com/office/drawing/2014/main" id="{A0850ED2-A36B-4548-81FF-0861313F9EB7}"/>
              </a:ext>
            </a:extLst>
          </p:cNvPr>
          <p:cNvSpPr txBox="1"/>
          <p:nvPr/>
        </p:nvSpPr>
        <p:spPr>
          <a:xfrm>
            <a:off x="0" y="30841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BENCHMARK OF A GOOD LMS</a:t>
            </a:r>
            <a:endParaRPr lang="ko-KR" altLang="en-US" sz="2800" b="1" dirty="0">
              <a:solidFill>
                <a:schemeClr val="bg1"/>
              </a:solidFill>
              <a:cs typeface="Arial" pitchFamily="34" charset="0"/>
            </a:endParaRPr>
          </a:p>
        </p:txBody>
      </p:sp>
      <p:sp>
        <p:nvSpPr>
          <p:cNvPr id="32" name="Rectangle 31">
            <a:extLst>
              <a:ext uri="{FF2B5EF4-FFF2-40B4-BE49-F238E27FC236}">
                <a16:creationId xmlns:a16="http://schemas.microsoft.com/office/drawing/2014/main" id="{BF7E9780-1D58-4648-935B-8D383FB9A139}"/>
              </a:ext>
            </a:extLst>
          </p:cNvPr>
          <p:cNvSpPr/>
          <p:nvPr/>
        </p:nvSpPr>
        <p:spPr>
          <a:xfrm>
            <a:off x="0" y="3075806"/>
            <a:ext cx="914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3" name="Rectangle 30">
            <a:extLst>
              <a:ext uri="{FF2B5EF4-FFF2-40B4-BE49-F238E27FC236}">
                <a16:creationId xmlns:a16="http://schemas.microsoft.com/office/drawing/2014/main" id="{2F206CEA-B3F1-4000-B675-1B7F5ABCAD43}"/>
              </a:ext>
            </a:extLst>
          </p:cNvPr>
          <p:cNvSpPr/>
          <p:nvPr/>
        </p:nvSpPr>
        <p:spPr>
          <a:xfrm>
            <a:off x="864156" y="3322215"/>
            <a:ext cx="643553" cy="64167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TextBox 36">
            <a:extLst>
              <a:ext uri="{FF2B5EF4-FFF2-40B4-BE49-F238E27FC236}">
                <a16:creationId xmlns:a16="http://schemas.microsoft.com/office/drawing/2014/main" id="{8CEF1226-3F01-46CE-94C8-4EECA9328DD5}"/>
              </a:ext>
            </a:extLst>
          </p:cNvPr>
          <p:cNvSpPr txBox="1"/>
          <p:nvPr/>
        </p:nvSpPr>
        <p:spPr>
          <a:xfrm>
            <a:off x="342258" y="3925052"/>
            <a:ext cx="1709462"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Assessment Design</a:t>
            </a:r>
          </a:p>
        </p:txBody>
      </p:sp>
      <p:sp>
        <p:nvSpPr>
          <p:cNvPr id="38" name="TextBox 37">
            <a:extLst>
              <a:ext uri="{FF2B5EF4-FFF2-40B4-BE49-F238E27FC236}">
                <a16:creationId xmlns:a16="http://schemas.microsoft.com/office/drawing/2014/main" id="{3DBFC32C-54C2-4DA1-82B5-C1AFF6DDC60C}"/>
              </a:ext>
            </a:extLst>
          </p:cNvPr>
          <p:cNvSpPr txBox="1"/>
          <p:nvPr/>
        </p:nvSpPr>
        <p:spPr>
          <a:xfrm>
            <a:off x="4730536" y="4019392"/>
            <a:ext cx="1857688"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Productivity Tools</a:t>
            </a:r>
          </a:p>
        </p:txBody>
      </p:sp>
      <p:sp>
        <p:nvSpPr>
          <p:cNvPr id="39" name="TextBox 38">
            <a:extLst>
              <a:ext uri="{FF2B5EF4-FFF2-40B4-BE49-F238E27FC236}">
                <a16:creationId xmlns:a16="http://schemas.microsoft.com/office/drawing/2014/main" id="{E295DFD0-D0F1-4E00-B778-94A63D0F1BA2}"/>
              </a:ext>
            </a:extLst>
          </p:cNvPr>
          <p:cNvSpPr txBox="1"/>
          <p:nvPr/>
        </p:nvSpPr>
        <p:spPr>
          <a:xfrm>
            <a:off x="2339752" y="3937246"/>
            <a:ext cx="2186180" cy="707886"/>
          </a:xfrm>
          <a:prstGeom prst="rect">
            <a:avLst/>
          </a:prstGeom>
          <a:noFill/>
        </p:spPr>
        <p:txBody>
          <a:bodyPr wrap="square" rtlCol="0">
            <a:spAutoFit/>
          </a:bodyPr>
          <a:lstStyle/>
          <a:p>
            <a:pPr algn="ctr"/>
            <a:r>
              <a:rPr lang="en-US" altLang="ko-KR" sz="2000" b="1" dirty="0">
                <a:solidFill>
                  <a:schemeClr val="bg1"/>
                </a:solidFill>
                <a:cs typeface="Arial" pitchFamily="34" charset="0"/>
              </a:rPr>
              <a:t>Collaboration &amp; Communication</a:t>
            </a:r>
          </a:p>
        </p:txBody>
      </p:sp>
      <p:sp>
        <p:nvSpPr>
          <p:cNvPr id="40" name="TextBox 39">
            <a:extLst>
              <a:ext uri="{FF2B5EF4-FFF2-40B4-BE49-F238E27FC236}">
                <a16:creationId xmlns:a16="http://schemas.microsoft.com/office/drawing/2014/main" id="{A3C59BAC-1FB3-451E-9021-6C2E604F58CD}"/>
              </a:ext>
            </a:extLst>
          </p:cNvPr>
          <p:cNvSpPr txBox="1"/>
          <p:nvPr/>
        </p:nvSpPr>
        <p:spPr>
          <a:xfrm>
            <a:off x="6830282" y="4011910"/>
            <a:ext cx="1857687" cy="400110"/>
          </a:xfrm>
          <a:prstGeom prst="rect">
            <a:avLst/>
          </a:prstGeom>
          <a:noFill/>
        </p:spPr>
        <p:txBody>
          <a:bodyPr wrap="square" rtlCol="0">
            <a:spAutoFit/>
          </a:bodyPr>
          <a:lstStyle/>
          <a:p>
            <a:pPr algn="ctr"/>
            <a:r>
              <a:rPr lang="en-US" altLang="ko-KR" sz="2000" b="1" dirty="0">
                <a:solidFill>
                  <a:schemeClr val="bg1"/>
                </a:solidFill>
                <a:cs typeface="Arial" pitchFamily="34" charset="0"/>
              </a:rPr>
              <a:t>Ease of Use</a:t>
            </a:r>
            <a:endParaRPr lang="ko-KR" altLang="en-US" sz="2000" b="1" dirty="0">
              <a:solidFill>
                <a:schemeClr val="bg1"/>
              </a:solidFill>
              <a:cs typeface="Arial" pitchFamily="34" charset="0"/>
            </a:endParaRPr>
          </a:p>
        </p:txBody>
      </p:sp>
      <p:sp>
        <p:nvSpPr>
          <p:cNvPr id="42" name="Block Arc 31">
            <a:extLst>
              <a:ext uri="{FF2B5EF4-FFF2-40B4-BE49-F238E27FC236}">
                <a16:creationId xmlns:a16="http://schemas.microsoft.com/office/drawing/2014/main" id="{C213CEBB-A90E-4F4B-941D-69B8A3A55AE1}"/>
              </a:ext>
            </a:extLst>
          </p:cNvPr>
          <p:cNvSpPr/>
          <p:nvPr/>
        </p:nvSpPr>
        <p:spPr>
          <a:xfrm>
            <a:off x="690756" y="1451512"/>
            <a:ext cx="734449" cy="87161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3" name="Freeform 25">
            <a:extLst>
              <a:ext uri="{FF2B5EF4-FFF2-40B4-BE49-F238E27FC236}">
                <a16:creationId xmlns:a16="http://schemas.microsoft.com/office/drawing/2014/main" id="{7F4EEC85-D59F-41AE-BC18-D98D958E00EA}"/>
              </a:ext>
            </a:extLst>
          </p:cNvPr>
          <p:cNvSpPr/>
          <p:nvPr/>
        </p:nvSpPr>
        <p:spPr>
          <a:xfrm>
            <a:off x="3059832" y="3291830"/>
            <a:ext cx="629544" cy="63322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dirty="0"/>
              <a:t> </a:t>
            </a:r>
            <a:endParaRPr lang="ko-KR" altLang="en-US" dirty="0"/>
          </a:p>
        </p:txBody>
      </p:sp>
      <p:sp>
        <p:nvSpPr>
          <p:cNvPr id="45" name="Rounded Rectangle 25">
            <a:extLst>
              <a:ext uri="{FF2B5EF4-FFF2-40B4-BE49-F238E27FC236}">
                <a16:creationId xmlns:a16="http://schemas.microsoft.com/office/drawing/2014/main" id="{933DEAD2-9909-4C2D-9486-927E068A5704}"/>
              </a:ext>
            </a:extLst>
          </p:cNvPr>
          <p:cNvSpPr/>
          <p:nvPr/>
        </p:nvSpPr>
        <p:spPr>
          <a:xfrm>
            <a:off x="5323144" y="3363838"/>
            <a:ext cx="844219" cy="621277"/>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Freeform 18">
            <a:extLst>
              <a:ext uri="{FF2B5EF4-FFF2-40B4-BE49-F238E27FC236}">
                <a16:creationId xmlns:a16="http://schemas.microsoft.com/office/drawing/2014/main" id="{B46AD202-B7F3-43AF-8C8F-F639A38DFED0}"/>
              </a:ext>
            </a:extLst>
          </p:cNvPr>
          <p:cNvSpPr/>
          <p:nvPr/>
        </p:nvSpPr>
        <p:spPr>
          <a:xfrm>
            <a:off x="7378630" y="3304025"/>
            <a:ext cx="937786" cy="70788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85058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C604F372-3A41-438A-9294-4ED5A9103453}"/>
              </a:ext>
            </a:extLst>
          </p:cNvPr>
          <p:cNvSpPr/>
          <p:nvPr/>
        </p:nvSpPr>
        <p:spPr>
          <a:xfrm>
            <a:off x="3385321" y="374627"/>
            <a:ext cx="4629860" cy="666963"/>
          </a:xfrm>
          <a:prstGeom prst="rect">
            <a:avLst/>
          </a:prstGeom>
          <a:blipFill>
            <a:blip r:embed="rId3" cstate="print"/>
            <a:stretch>
              <a:fillRect/>
            </a:stretch>
          </a:blipFill>
        </p:spPr>
        <p:txBody>
          <a:bodyPr wrap="square" lIns="0" tIns="0" rIns="0" bIns="0" rtlCol="0"/>
          <a:lstStyle/>
          <a:p>
            <a:endParaRPr/>
          </a:p>
        </p:txBody>
      </p:sp>
      <p:sp>
        <p:nvSpPr>
          <p:cNvPr id="4" name="Right Triangle 3"/>
          <p:cNvSpPr/>
          <p:nvPr/>
        </p:nvSpPr>
        <p:spPr>
          <a:xfrm>
            <a:off x="0" y="0"/>
            <a:ext cx="1547664" cy="51435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Triangle 4"/>
          <p:cNvSpPr/>
          <p:nvPr/>
        </p:nvSpPr>
        <p:spPr>
          <a:xfrm rot="10800000">
            <a:off x="8513376" y="0"/>
            <a:ext cx="627216" cy="199568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p:cNvSpPr/>
          <p:nvPr/>
        </p:nvSpPr>
        <p:spPr>
          <a:xfrm>
            <a:off x="2411760" y="195486"/>
            <a:ext cx="6039290" cy="4680520"/>
          </a:xfrm>
          <a:prstGeom prst="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Triangle 7"/>
          <p:cNvSpPr/>
          <p:nvPr/>
        </p:nvSpPr>
        <p:spPr>
          <a:xfrm rot="5400000">
            <a:off x="2424695" y="184960"/>
            <a:ext cx="984649" cy="1005703"/>
          </a:xfrm>
          <a:prstGeom prst="rtTriangl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Group 19"/>
          <p:cNvGrpSpPr/>
          <p:nvPr/>
        </p:nvGrpSpPr>
        <p:grpSpPr>
          <a:xfrm>
            <a:off x="2991646" y="351696"/>
            <a:ext cx="5252763" cy="4524308"/>
            <a:chOff x="729589" y="3380162"/>
            <a:chExt cx="2121615" cy="3012589"/>
          </a:xfrm>
        </p:grpSpPr>
        <p:sp>
          <p:nvSpPr>
            <p:cNvPr id="21" name="TextBox 20"/>
            <p:cNvSpPr txBox="1"/>
            <p:nvPr/>
          </p:nvSpPr>
          <p:spPr>
            <a:xfrm>
              <a:off x="729589" y="3872009"/>
              <a:ext cx="2063446" cy="2520742"/>
            </a:xfrm>
            <a:prstGeom prst="rect">
              <a:avLst/>
            </a:prstGeom>
            <a:noFill/>
          </p:spPr>
          <p:txBody>
            <a:bodyPr wrap="square" rtlCol="0">
              <a:spAutoFit/>
            </a:bodyPr>
            <a:lstStyle/>
            <a:p>
              <a:pPr algn="just"/>
              <a:r>
                <a:rPr lang="en-US" altLang="ko-KR" sz="2400" b="1" dirty="0">
                  <a:solidFill>
                    <a:schemeClr val="tx1">
                      <a:lumMod val="75000"/>
                      <a:lumOff val="25000"/>
                    </a:schemeClr>
                  </a:solidFill>
                  <a:cs typeface="Arial" pitchFamily="34" charset="0"/>
                </a:rPr>
                <a:t>	</a:t>
              </a: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Online has become the default mode of education during this long lockdown period due to Covid-19.</a:t>
              </a:r>
            </a:p>
            <a:p>
              <a:pPr algn="ct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a:t>
              </a:r>
            </a:p>
            <a:p>
              <a:pPr algn="just"/>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Schools and Colleges are shifting classes to online platforms, and tech companies are promoting various free services for students and teachers.</a:t>
              </a:r>
            </a:p>
            <a:p>
              <a:endParaRPr lang="en-US" altLang="ko-KR" sz="2400" b="1" dirty="0">
                <a:solidFill>
                  <a:schemeClr val="tx1">
                    <a:lumMod val="75000"/>
                    <a:lumOff val="25000"/>
                  </a:schemeClr>
                </a:solidFill>
                <a:cs typeface="Arial" pitchFamily="34" charset="0"/>
              </a:endParaRPr>
            </a:p>
          </p:txBody>
        </p:sp>
        <p:sp>
          <p:nvSpPr>
            <p:cNvPr id="22" name="TextBox 21"/>
            <p:cNvSpPr txBox="1"/>
            <p:nvPr/>
          </p:nvSpPr>
          <p:spPr>
            <a:xfrm>
              <a:off x="791547" y="3380162"/>
              <a:ext cx="2059657" cy="471358"/>
            </a:xfrm>
            <a:prstGeom prst="rect">
              <a:avLst/>
            </a:prstGeom>
            <a:noFill/>
          </p:spPr>
          <p:txBody>
            <a:bodyPr wrap="square" rtlCol="0">
              <a:spAutoFit/>
            </a:bodyPr>
            <a:lstStyle/>
            <a:p>
              <a:pPr algn="ctr"/>
              <a:r>
                <a:rPr lang="en-US" altLang="ko-KR" sz="4000" b="1" dirty="0">
                  <a:solidFill>
                    <a:schemeClr val="bg1"/>
                  </a:solidFill>
                  <a:cs typeface="Arial" pitchFamily="34" charset="0"/>
                </a:rPr>
                <a:t>INTRODUCTION</a:t>
              </a:r>
              <a:endParaRPr lang="ko-KR" altLang="en-US" sz="4000" b="1" dirty="0">
                <a:solidFill>
                  <a:schemeClr val="bg1"/>
                </a:solidFill>
                <a:cs typeface="Arial" pitchFamily="34" charset="0"/>
              </a:endParaRPr>
            </a:p>
          </p:txBody>
        </p:sp>
      </p:gr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931790"/>
            <a:ext cx="1683314" cy="1754191"/>
          </a:xfrm>
          <a:prstGeom prst="rect">
            <a:avLst/>
          </a:prstGeom>
        </p:spPr>
      </p:pic>
      <p:pic>
        <p:nvPicPr>
          <p:cNvPr id="6" name="Picture 5">
            <a:extLst>
              <a:ext uri="{FF2B5EF4-FFF2-40B4-BE49-F238E27FC236}">
                <a16:creationId xmlns:a16="http://schemas.microsoft.com/office/drawing/2014/main" id="{EE51F4C2-2577-4461-A29D-E57C15E78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422" y="196268"/>
            <a:ext cx="1683314" cy="1223354"/>
          </a:xfrm>
          <a:prstGeom prst="rect">
            <a:avLst/>
          </a:prstGeom>
        </p:spPr>
      </p:pic>
      <p:pic>
        <p:nvPicPr>
          <p:cNvPr id="33" name="Picture 32">
            <a:extLst>
              <a:ext uri="{FF2B5EF4-FFF2-40B4-BE49-F238E27FC236}">
                <a16:creationId xmlns:a16="http://schemas.microsoft.com/office/drawing/2014/main" id="{DAC21B8E-402B-4D30-84E6-BF1CC38E9C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323" y="2060441"/>
            <a:ext cx="1200437" cy="1087373"/>
          </a:xfrm>
          <a:prstGeom prst="rect">
            <a:avLst/>
          </a:prstGeom>
        </p:spPr>
      </p:pic>
      <p:pic>
        <p:nvPicPr>
          <p:cNvPr id="35" name="Picture 34">
            <a:extLst>
              <a:ext uri="{FF2B5EF4-FFF2-40B4-BE49-F238E27FC236}">
                <a16:creationId xmlns:a16="http://schemas.microsoft.com/office/drawing/2014/main" id="{B596920C-4DD9-402D-80B0-CD4FC9C406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068" y="1491630"/>
            <a:ext cx="1183652" cy="504401"/>
          </a:xfrm>
          <a:prstGeom prst="rect">
            <a:avLst/>
          </a:prstGeom>
        </p:spPr>
      </p:pic>
    </p:spTree>
    <p:extLst>
      <p:ext uri="{BB962C8B-B14F-4D97-AF65-F5344CB8AC3E}">
        <p14:creationId xmlns:p14="http://schemas.microsoft.com/office/powerpoint/2010/main" val="48147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3059832" y="329977"/>
            <a:ext cx="2736304" cy="4536504"/>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TextBox 4"/>
          <p:cNvSpPr txBox="1"/>
          <p:nvPr/>
        </p:nvSpPr>
        <p:spPr>
          <a:xfrm>
            <a:off x="3336888" y="1838310"/>
            <a:ext cx="2370471" cy="2677656"/>
          </a:xfrm>
          <a:prstGeom prst="rect">
            <a:avLst/>
          </a:prstGeom>
          <a:noFill/>
        </p:spPr>
        <p:txBody>
          <a:bodyPr wrap="square" rtlCol="0">
            <a:spAutoFit/>
          </a:bodyPr>
          <a:lstStyle/>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Moodle</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Chamilo</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Open edX</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Totara Learn</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Canvas</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Forma</a:t>
            </a:r>
          </a:p>
          <a:p>
            <a:pPr marL="342900" indent="-342900">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Effectus</a:t>
            </a:r>
          </a:p>
        </p:txBody>
      </p:sp>
      <p:sp>
        <p:nvSpPr>
          <p:cNvPr id="7" name="TextBox 6"/>
          <p:cNvSpPr txBox="1"/>
          <p:nvPr/>
        </p:nvSpPr>
        <p:spPr>
          <a:xfrm>
            <a:off x="3059832" y="1303657"/>
            <a:ext cx="2736303"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Open Source</a:t>
            </a:r>
            <a:endParaRPr lang="ko-KR" altLang="en-US" sz="2800" b="1" dirty="0">
              <a:solidFill>
                <a:schemeClr val="accent1"/>
              </a:solidFill>
              <a:cs typeface="Arial" pitchFamily="34" charset="0"/>
            </a:endParaRPr>
          </a:p>
        </p:txBody>
      </p:sp>
      <p:sp>
        <p:nvSpPr>
          <p:cNvPr id="8" name="Frame 7"/>
          <p:cNvSpPr/>
          <p:nvPr/>
        </p:nvSpPr>
        <p:spPr>
          <a:xfrm>
            <a:off x="6084472" y="329977"/>
            <a:ext cx="2736000" cy="4536504"/>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TextBox 10"/>
          <p:cNvSpPr txBox="1"/>
          <p:nvPr/>
        </p:nvSpPr>
        <p:spPr>
          <a:xfrm>
            <a:off x="6084472" y="1275606"/>
            <a:ext cx="2736000"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Commercial</a:t>
            </a:r>
            <a:endParaRPr lang="ko-KR" altLang="en-US" sz="2800" b="1" dirty="0">
              <a:solidFill>
                <a:schemeClr val="accent1"/>
              </a:solidFill>
              <a:cs typeface="Arial"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948264" y="553567"/>
            <a:ext cx="720080" cy="75039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67944" y="553567"/>
            <a:ext cx="720080" cy="750399"/>
          </a:xfrm>
          <a:prstGeom prst="rect">
            <a:avLst/>
          </a:prstGeom>
        </p:spPr>
      </p:pic>
      <p:sp>
        <p:nvSpPr>
          <p:cNvPr id="14" name="object 3">
            <a:extLst>
              <a:ext uri="{FF2B5EF4-FFF2-40B4-BE49-F238E27FC236}">
                <a16:creationId xmlns:a16="http://schemas.microsoft.com/office/drawing/2014/main" id="{476F83B4-FBD5-46A7-8A74-7CA8BF0BA933}"/>
              </a:ext>
            </a:extLst>
          </p:cNvPr>
          <p:cNvSpPr/>
          <p:nvPr/>
        </p:nvSpPr>
        <p:spPr>
          <a:xfrm>
            <a:off x="153539" y="987574"/>
            <a:ext cx="2402237" cy="2088232"/>
          </a:xfrm>
          <a:prstGeom prst="rect">
            <a:avLst/>
          </a:prstGeom>
          <a:blipFill>
            <a:blip r:embed="rId4" cstate="print"/>
            <a:stretch>
              <a:fillRect/>
            </a:stretch>
          </a:blipFill>
        </p:spPr>
        <p:txBody>
          <a:bodyPr wrap="square" lIns="0" tIns="0" rIns="0" bIns="0" rtlCol="0"/>
          <a:lstStyle/>
          <a:p>
            <a:endParaRPr dirty="0"/>
          </a:p>
        </p:txBody>
      </p:sp>
      <p:sp>
        <p:nvSpPr>
          <p:cNvPr id="15" name="TextBox 14">
            <a:extLst>
              <a:ext uri="{FF2B5EF4-FFF2-40B4-BE49-F238E27FC236}">
                <a16:creationId xmlns:a16="http://schemas.microsoft.com/office/drawing/2014/main" id="{913E91DE-D842-4A85-A5B3-EAB77D0D8F2E}"/>
              </a:ext>
            </a:extLst>
          </p:cNvPr>
          <p:cNvSpPr txBox="1"/>
          <p:nvPr/>
        </p:nvSpPr>
        <p:spPr>
          <a:xfrm>
            <a:off x="127809" y="1268446"/>
            <a:ext cx="2402237" cy="1384995"/>
          </a:xfrm>
          <a:prstGeom prst="rect">
            <a:avLst/>
          </a:prstGeom>
          <a:noFill/>
        </p:spPr>
        <p:txBody>
          <a:bodyPr wrap="square" rtlCol="0">
            <a:spAutoFit/>
          </a:bodyPr>
          <a:lstStyle/>
          <a:p>
            <a:pPr algn="ctr"/>
            <a:r>
              <a:rPr lang="en-US" altLang="ko-KR" sz="2800" b="1" dirty="0">
                <a:solidFill>
                  <a:schemeClr val="bg1"/>
                </a:solidFill>
                <a:cs typeface="Arial" pitchFamily="34" charset="0"/>
              </a:rPr>
              <a:t>TYPES OF LMS AVAILABLE </a:t>
            </a:r>
          </a:p>
        </p:txBody>
      </p:sp>
      <p:sp>
        <p:nvSpPr>
          <p:cNvPr id="16" name="TextBox 15">
            <a:extLst>
              <a:ext uri="{FF2B5EF4-FFF2-40B4-BE49-F238E27FC236}">
                <a16:creationId xmlns:a16="http://schemas.microsoft.com/office/drawing/2014/main" id="{10AD90E9-D921-4433-B714-20DE4492B103}"/>
              </a:ext>
            </a:extLst>
          </p:cNvPr>
          <p:cNvSpPr txBox="1"/>
          <p:nvPr/>
        </p:nvSpPr>
        <p:spPr>
          <a:xfrm>
            <a:off x="6084168" y="1779662"/>
            <a:ext cx="2946839" cy="3046988"/>
          </a:xfrm>
          <a:prstGeom prst="rect">
            <a:avLst/>
          </a:prstGeom>
          <a:noFill/>
        </p:spPr>
        <p:txBody>
          <a:bodyPr wrap="square" rtlCol="0">
            <a:spAutoFit/>
          </a:bodyPr>
          <a:lstStyle/>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Adobe Captivate  </a:t>
            </a:r>
            <a:br>
              <a:rPr lang="en-US" altLang="ko-KR" sz="2400" dirty="0">
                <a:solidFill>
                  <a:schemeClr val="tx1">
                    <a:lumMod val="75000"/>
                    <a:lumOff val="25000"/>
                  </a:schemeClr>
                </a:solidFill>
                <a:cs typeface="Arial" pitchFamily="34" charset="0"/>
              </a:rPr>
            </a:br>
            <a:r>
              <a:rPr lang="en-US" altLang="ko-KR" sz="2400" dirty="0">
                <a:solidFill>
                  <a:schemeClr val="tx1">
                    <a:lumMod val="75000"/>
                    <a:lumOff val="25000"/>
                  </a:schemeClr>
                </a:solidFill>
                <a:cs typeface="Arial" pitchFamily="34" charset="0"/>
              </a:rPr>
              <a:t> Prime</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Docebo</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Talent LMS</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Looop</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a:solidFill>
                  <a:schemeClr val="tx1">
                    <a:lumMod val="75000"/>
                    <a:lumOff val="25000"/>
                  </a:schemeClr>
                </a:solidFill>
                <a:cs typeface="Arial" pitchFamily="34" charset="0"/>
              </a:rPr>
              <a:t>Learning Stone</a:t>
            </a: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EduBrite</a:t>
            </a:r>
            <a:endParaRPr lang="en-US" altLang="ko-KR" sz="2400" dirty="0">
              <a:solidFill>
                <a:schemeClr val="tx1">
                  <a:lumMod val="75000"/>
                  <a:lumOff val="25000"/>
                </a:schemeClr>
              </a:solidFill>
              <a:cs typeface="Arial" pitchFamily="34" charset="0"/>
            </a:endParaRPr>
          </a:p>
          <a:p>
            <a:pPr marL="225425" indent="-225425">
              <a:buClr>
                <a:srgbClr val="00B0F0"/>
              </a:buClr>
              <a:buFont typeface="Wingdings" panose="05000000000000000000" pitchFamily="2" charset="2"/>
              <a:buChar char="v"/>
            </a:pPr>
            <a:r>
              <a:rPr lang="en-US" altLang="ko-KR" sz="2400" dirty="0" err="1">
                <a:solidFill>
                  <a:schemeClr val="tx1">
                    <a:lumMod val="75000"/>
                    <a:lumOff val="25000"/>
                  </a:schemeClr>
                </a:solidFill>
                <a:cs typeface="Arial" pitchFamily="34" charset="0"/>
              </a:rPr>
              <a:t>MindScroll</a:t>
            </a:r>
            <a:r>
              <a:rPr lang="en-US" altLang="ko-KR" sz="2400" dirty="0">
                <a:solidFill>
                  <a:schemeClr val="tx1">
                    <a:lumMod val="75000"/>
                    <a:lumOff val="25000"/>
                  </a:schemeClr>
                </a:solidFill>
                <a:cs typeface="Arial" pitchFamily="34" charset="0"/>
              </a:rPr>
              <a:t> LMS</a:t>
            </a:r>
          </a:p>
        </p:txBody>
      </p:sp>
    </p:spTree>
    <p:extLst>
      <p:ext uri="{BB962C8B-B14F-4D97-AF65-F5344CB8AC3E}">
        <p14:creationId xmlns:p14="http://schemas.microsoft.com/office/powerpoint/2010/main" val="280473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665868-90D7-4F4D-9A13-94DAD93AF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10"/>
            <a:ext cx="9144000" cy="5154910"/>
          </a:xfrm>
          <a:prstGeom prst="rect">
            <a:avLst/>
          </a:prstGeom>
        </p:spPr>
      </p:pic>
    </p:spTree>
    <p:extLst>
      <p:ext uri="{BB962C8B-B14F-4D97-AF65-F5344CB8AC3E}">
        <p14:creationId xmlns:p14="http://schemas.microsoft.com/office/powerpoint/2010/main" val="1136293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F75219-38FF-4E5A-9CF4-02026E66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92236"/>
            <a:ext cx="6804518" cy="4559027"/>
          </a:xfrm>
          <a:prstGeom prst="rect">
            <a:avLst/>
          </a:prstGeom>
        </p:spPr>
      </p:pic>
      <p:pic>
        <p:nvPicPr>
          <p:cNvPr id="8" name="Picture 7">
            <a:extLst>
              <a:ext uri="{FF2B5EF4-FFF2-40B4-BE49-F238E27FC236}">
                <a16:creationId xmlns:a16="http://schemas.microsoft.com/office/drawing/2014/main" id="{73F2D7BE-07CD-4BDE-809C-150AFF31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204822"/>
            <a:ext cx="3960440" cy="2389921"/>
          </a:xfrm>
          <a:prstGeom prst="rect">
            <a:avLst/>
          </a:prstGeom>
        </p:spPr>
      </p:pic>
    </p:spTree>
    <p:extLst>
      <p:ext uri="{BB962C8B-B14F-4D97-AF65-F5344CB8AC3E}">
        <p14:creationId xmlns:p14="http://schemas.microsoft.com/office/powerpoint/2010/main" val="1840575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E0548-3EE6-44F3-B858-0F333497A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0"/>
            <a:ext cx="5043289" cy="4602404"/>
          </a:xfrm>
          <a:prstGeom prst="rect">
            <a:avLst/>
          </a:prstGeom>
        </p:spPr>
      </p:pic>
      <p:pic>
        <p:nvPicPr>
          <p:cNvPr id="6" name="Picture 5">
            <a:extLst>
              <a:ext uri="{FF2B5EF4-FFF2-40B4-BE49-F238E27FC236}">
                <a16:creationId xmlns:a16="http://schemas.microsoft.com/office/drawing/2014/main" id="{83429B7C-DFB2-413E-9D88-0E5184866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410" y="627534"/>
            <a:ext cx="2950046" cy="2950046"/>
          </a:xfrm>
          <a:prstGeom prst="rect">
            <a:avLst/>
          </a:prstGeom>
          <a:ln w="57150">
            <a:solidFill>
              <a:schemeClr val="accent1"/>
            </a:solidFill>
          </a:ln>
        </p:spPr>
      </p:pic>
    </p:spTree>
    <p:extLst>
      <p:ext uri="{BB962C8B-B14F-4D97-AF65-F5344CB8AC3E}">
        <p14:creationId xmlns:p14="http://schemas.microsoft.com/office/powerpoint/2010/main" val="1335000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63D04-2D1C-4697-A099-FCE0A289E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845" y="179804"/>
            <a:ext cx="3384376" cy="1383833"/>
          </a:xfrm>
          <a:prstGeom prst="rect">
            <a:avLst/>
          </a:prstGeom>
        </p:spPr>
      </p:pic>
      <p:pic>
        <p:nvPicPr>
          <p:cNvPr id="9" name="Picture 8">
            <a:extLst>
              <a:ext uri="{FF2B5EF4-FFF2-40B4-BE49-F238E27FC236}">
                <a16:creationId xmlns:a16="http://schemas.microsoft.com/office/drawing/2014/main" id="{F466019A-5EA1-4502-90C0-4AF502EC0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336" y="123477"/>
            <a:ext cx="1440160" cy="1440160"/>
          </a:xfrm>
          <a:prstGeom prst="rect">
            <a:avLst/>
          </a:prstGeom>
        </p:spPr>
      </p:pic>
      <p:pic>
        <p:nvPicPr>
          <p:cNvPr id="17" name="Picture 16">
            <a:extLst>
              <a:ext uri="{FF2B5EF4-FFF2-40B4-BE49-F238E27FC236}">
                <a16:creationId xmlns:a16="http://schemas.microsoft.com/office/drawing/2014/main" id="{D5E5B9B1-C7E3-46AB-9D48-0D747749A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69107"/>
            <a:ext cx="9144000" cy="3464719"/>
          </a:xfrm>
          <a:prstGeom prst="rect">
            <a:avLst/>
          </a:prstGeom>
        </p:spPr>
      </p:pic>
      <p:pic>
        <p:nvPicPr>
          <p:cNvPr id="19" name="Picture 18">
            <a:extLst>
              <a:ext uri="{FF2B5EF4-FFF2-40B4-BE49-F238E27FC236}">
                <a16:creationId xmlns:a16="http://schemas.microsoft.com/office/drawing/2014/main" id="{EF5AA5AF-F13D-45BC-863B-B8D832966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36" y="383751"/>
            <a:ext cx="4139952" cy="2359773"/>
          </a:xfrm>
          <a:prstGeom prst="rect">
            <a:avLst/>
          </a:prstGeom>
        </p:spPr>
      </p:pic>
    </p:spTree>
    <p:extLst>
      <p:ext uri="{BB962C8B-B14F-4D97-AF65-F5344CB8AC3E}">
        <p14:creationId xmlns:p14="http://schemas.microsoft.com/office/powerpoint/2010/main" val="772455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9B489F-6199-4F22-9473-EE9442BBE8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44" y="2139702"/>
            <a:ext cx="4568080" cy="3168352"/>
          </a:xfrm>
          <a:prstGeom prst="rect">
            <a:avLst/>
          </a:prstGeom>
        </p:spPr>
      </p:pic>
      <p:pic>
        <p:nvPicPr>
          <p:cNvPr id="4" name="Picture 3">
            <a:extLst>
              <a:ext uri="{FF2B5EF4-FFF2-40B4-BE49-F238E27FC236}">
                <a16:creationId xmlns:a16="http://schemas.microsoft.com/office/drawing/2014/main" id="{888F13F7-51FC-407F-BF2A-ADA71E60F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691" y="260721"/>
            <a:ext cx="3505999" cy="4903317"/>
          </a:xfrm>
          <a:prstGeom prst="rect">
            <a:avLst/>
          </a:prstGeom>
        </p:spPr>
      </p:pic>
      <p:pic>
        <p:nvPicPr>
          <p:cNvPr id="8" name="Picture 7">
            <a:extLst>
              <a:ext uri="{FF2B5EF4-FFF2-40B4-BE49-F238E27FC236}">
                <a16:creationId xmlns:a16="http://schemas.microsoft.com/office/drawing/2014/main" id="{2C6EC61D-59CD-4752-A6B4-9189F99500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44" y="1995686"/>
            <a:ext cx="5688632" cy="3168352"/>
          </a:xfrm>
          <a:prstGeom prst="rect">
            <a:avLst/>
          </a:prstGeom>
        </p:spPr>
      </p:pic>
      <p:pic>
        <p:nvPicPr>
          <p:cNvPr id="12" name="Picture 11">
            <a:extLst>
              <a:ext uri="{FF2B5EF4-FFF2-40B4-BE49-F238E27FC236}">
                <a16:creationId xmlns:a16="http://schemas.microsoft.com/office/drawing/2014/main" id="{3B3F094F-2327-4690-A821-BDBEFE4BE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784" y="155189"/>
            <a:ext cx="1719737" cy="1408449"/>
          </a:xfrm>
          <a:prstGeom prst="rect">
            <a:avLst/>
          </a:prstGeom>
        </p:spPr>
      </p:pic>
      <p:pic>
        <p:nvPicPr>
          <p:cNvPr id="14" name="Picture 13">
            <a:extLst>
              <a:ext uri="{FF2B5EF4-FFF2-40B4-BE49-F238E27FC236}">
                <a16:creationId xmlns:a16="http://schemas.microsoft.com/office/drawing/2014/main" id="{C09C9372-B2D3-4D02-8702-8DA3784B4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077" y="1491630"/>
            <a:ext cx="3090223" cy="446634"/>
          </a:xfrm>
          <a:prstGeom prst="rect">
            <a:avLst/>
          </a:prstGeom>
        </p:spPr>
      </p:pic>
    </p:spTree>
    <p:extLst>
      <p:ext uri="{BB962C8B-B14F-4D97-AF65-F5344CB8AC3E}">
        <p14:creationId xmlns:p14="http://schemas.microsoft.com/office/powerpoint/2010/main" val="3030843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64C2A0-86BD-4AE8-A530-B26DDC850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69"/>
            <a:ext cx="9144000" cy="5129561"/>
          </a:xfrm>
          <a:prstGeom prst="rect">
            <a:avLst/>
          </a:prstGeom>
        </p:spPr>
      </p:pic>
      <p:sp>
        <p:nvSpPr>
          <p:cNvPr id="14" name="object 3">
            <a:extLst>
              <a:ext uri="{FF2B5EF4-FFF2-40B4-BE49-F238E27FC236}">
                <a16:creationId xmlns:a16="http://schemas.microsoft.com/office/drawing/2014/main" id="{10FF254B-2EAD-4B94-860A-12A97878CB95}"/>
              </a:ext>
            </a:extLst>
          </p:cNvPr>
          <p:cNvSpPr/>
          <p:nvPr/>
        </p:nvSpPr>
        <p:spPr>
          <a:xfrm>
            <a:off x="2232249" y="4011910"/>
            <a:ext cx="6552728" cy="751166"/>
          </a:xfrm>
          <a:prstGeom prst="rect">
            <a:avLst/>
          </a:prstGeom>
          <a:blipFill>
            <a:blip r:embed="rId4" cstate="print"/>
            <a:stretch>
              <a:fillRect/>
            </a:stretch>
          </a:blipFill>
        </p:spPr>
        <p:txBody>
          <a:bodyPr wrap="square" lIns="0" tIns="0" rIns="0" bIns="0" rtlCol="0"/>
          <a:lstStyle/>
          <a:p>
            <a:endParaRPr dirty="0"/>
          </a:p>
        </p:txBody>
      </p:sp>
      <p:sp>
        <p:nvSpPr>
          <p:cNvPr id="5" name="TextBox 4">
            <a:extLst>
              <a:ext uri="{FF2B5EF4-FFF2-40B4-BE49-F238E27FC236}">
                <a16:creationId xmlns:a16="http://schemas.microsoft.com/office/drawing/2014/main" id="{D49C3203-8558-4490-AF50-D5FAAA803225}"/>
              </a:ext>
            </a:extLst>
          </p:cNvPr>
          <p:cNvSpPr txBox="1"/>
          <p:nvPr/>
        </p:nvSpPr>
        <p:spPr>
          <a:xfrm>
            <a:off x="1558925" y="4083918"/>
            <a:ext cx="7981627"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BENEFITS OF LMS</a:t>
            </a:r>
            <a:endParaRPr lang="ko-KR" altLang="en-US" sz="2800" b="1" dirty="0">
              <a:solidFill>
                <a:schemeClr val="bg1"/>
              </a:solidFill>
              <a:cs typeface="Arial" pitchFamily="34" charset="0"/>
            </a:endParaRPr>
          </a:p>
        </p:txBody>
      </p:sp>
    </p:spTree>
    <p:extLst>
      <p:ext uri="{BB962C8B-B14F-4D97-AF65-F5344CB8AC3E}">
        <p14:creationId xmlns:p14="http://schemas.microsoft.com/office/powerpoint/2010/main" val="312671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
            <a:extLst>
              <a:ext uri="{FF2B5EF4-FFF2-40B4-BE49-F238E27FC236}">
                <a16:creationId xmlns:a16="http://schemas.microsoft.com/office/drawing/2014/main" id="{6C877C5F-3661-4800-95F5-17AA8A571671}"/>
              </a:ext>
            </a:extLst>
          </p:cNvPr>
          <p:cNvGrpSpPr/>
          <p:nvPr/>
        </p:nvGrpSpPr>
        <p:grpSpPr>
          <a:xfrm>
            <a:off x="-108520" y="2157703"/>
            <a:ext cx="3432403" cy="2546421"/>
            <a:chOff x="-121780" y="2106517"/>
            <a:chExt cx="3851733" cy="2857513"/>
          </a:xfrm>
        </p:grpSpPr>
        <p:sp>
          <p:nvSpPr>
            <p:cNvPr id="40" name="Rectangle 12">
              <a:extLst>
                <a:ext uri="{FF2B5EF4-FFF2-40B4-BE49-F238E27FC236}">
                  <a16:creationId xmlns:a16="http://schemas.microsoft.com/office/drawing/2014/main" id="{36445156-9462-4409-B8C9-7CC5B817A93C}"/>
                </a:ext>
              </a:extLst>
            </p:cNvPr>
            <p:cNvSpPr/>
            <p:nvPr/>
          </p:nvSpPr>
          <p:spPr>
            <a:xfrm rot="2700000" flipH="1">
              <a:off x="691051" y="1293686"/>
              <a:ext cx="2226072" cy="3851733"/>
            </a:xfrm>
            <a:custGeom>
              <a:avLst/>
              <a:gdLst>
                <a:gd name="connsiteX0" fmla="*/ 1722233 w 2226072"/>
                <a:gd name="connsiteY0" fmla="*/ 503839 h 3829578"/>
                <a:gd name="connsiteX1" fmla="*/ 1722233 w 2226072"/>
                <a:gd name="connsiteY1" fmla="*/ 1722233 h 3829578"/>
                <a:gd name="connsiteX2" fmla="*/ 503840 w 2226072"/>
                <a:gd name="connsiteY2" fmla="*/ 1722233 h 3829578"/>
                <a:gd name="connsiteX3" fmla="*/ 503840 w 2226072"/>
                <a:gd name="connsiteY3" fmla="*/ 503839 h 3829578"/>
                <a:gd name="connsiteX4" fmla="*/ 1722233 w 2226072"/>
                <a:gd name="connsiteY4" fmla="*/ 503839 h 3829578"/>
                <a:gd name="connsiteX5" fmla="*/ 1900071 w 2226072"/>
                <a:gd name="connsiteY5" fmla="*/ 326001 h 3829578"/>
                <a:gd name="connsiteX6" fmla="*/ 326001 w 2226072"/>
                <a:gd name="connsiteY6" fmla="*/ 326001 h 3829578"/>
                <a:gd name="connsiteX7" fmla="*/ 326001 w 2226072"/>
                <a:gd name="connsiteY7" fmla="*/ 1900071 h 3829578"/>
                <a:gd name="connsiteX8" fmla="*/ 848926 w 2226072"/>
                <a:gd name="connsiteY8" fmla="*/ 2193117 h 3829578"/>
                <a:gd name="connsiteX9" fmla="*/ 848926 w 2226072"/>
                <a:gd name="connsiteY9" fmla="*/ 3475102 h 3829578"/>
                <a:gd name="connsiteX10" fmla="*/ 1377146 w 2226072"/>
                <a:gd name="connsiteY10" fmla="*/ 3829578 h 3829578"/>
                <a:gd name="connsiteX11" fmla="*/ 1377146 w 2226072"/>
                <a:gd name="connsiteY11" fmla="*/ 2193116 h 3829578"/>
                <a:gd name="connsiteX12" fmla="*/ 1900071 w 2226072"/>
                <a:gd name="connsiteY12" fmla="*/ 1900071 h 3829578"/>
                <a:gd name="connsiteX13" fmla="*/ 1900071 w 2226072"/>
                <a:gd name="connsiteY13" fmla="*/ 326001 h 3829578"/>
                <a:gd name="connsiteX0" fmla="*/ 1722233 w 2226072"/>
                <a:gd name="connsiteY0" fmla="*/ 503839 h 3835117"/>
                <a:gd name="connsiteX1" fmla="*/ 1722233 w 2226072"/>
                <a:gd name="connsiteY1" fmla="*/ 1722233 h 3835117"/>
                <a:gd name="connsiteX2" fmla="*/ 503840 w 2226072"/>
                <a:gd name="connsiteY2" fmla="*/ 1722233 h 3835117"/>
                <a:gd name="connsiteX3" fmla="*/ 503840 w 2226072"/>
                <a:gd name="connsiteY3" fmla="*/ 503839 h 3835117"/>
                <a:gd name="connsiteX4" fmla="*/ 1722233 w 2226072"/>
                <a:gd name="connsiteY4" fmla="*/ 503839 h 3835117"/>
                <a:gd name="connsiteX5" fmla="*/ 1900071 w 2226072"/>
                <a:gd name="connsiteY5" fmla="*/ 326001 h 3835117"/>
                <a:gd name="connsiteX6" fmla="*/ 326001 w 2226072"/>
                <a:gd name="connsiteY6" fmla="*/ 326001 h 3835117"/>
                <a:gd name="connsiteX7" fmla="*/ 326001 w 2226072"/>
                <a:gd name="connsiteY7" fmla="*/ 1900071 h 3835117"/>
                <a:gd name="connsiteX8" fmla="*/ 848926 w 2226072"/>
                <a:gd name="connsiteY8" fmla="*/ 2193117 h 3835117"/>
                <a:gd name="connsiteX9" fmla="*/ 876619 w 2226072"/>
                <a:gd name="connsiteY9" fmla="*/ 3835117 h 3835117"/>
                <a:gd name="connsiteX10" fmla="*/ 1377146 w 2226072"/>
                <a:gd name="connsiteY10" fmla="*/ 3829578 h 3835117"/>
                <a:gd name="connsiteX11" fmla="*/ 1377146 w 2226072"/>
                <a:gd name="connsiteY11" fmla="*/ 2193116 h 3835117"/>
                <a:gd name="connsiteX12" fmla="*/ 1900071 w 2226072"/>
                <a:gd name="connsiteY12" fmla="*/ 1900071 h 3835117"/>
                <a:gd name="connsiteX13" fmla="*/ 1900071 w 2226072"/>
                <a:gd name="connsiteY13" fmla="*/ 326001 h 3835117"/>
                <a:gd name="connsiteX0" fmla="*/ 1722233 w 2226072"/>
                <a:gd name="connsiteY0" fmla="*/ 503839 h 3840656"/>
                <a:gd name="connsiteX1" fmla="*/ 1722233 w 2226072"/>
                <a:gd name="connsiteY1" fmla="*/ 1722233 h 3840656"/>
                <a:gd name="connsiteX2" fmla="*/ 503840 w 2226072"/>
                <a:gd name="connsiteY2" fmla="*/ 1722233 h 3840656"/>
                <a:gd name="connsiteX3" fmla="*/ 503840 w 2226072"/>
                <a:gd name="connsiteY3" fmla="*/ 503839 h 3840656"/>
                <a:gd name="connsiteX4" fmla="*/ 1722233 w 2226072"/>
                <a:gd name="connsiteY4" fmla="*/ 503839 h 3840656"/>
                <a:gd name="connsiteX5" fmla="*/ 1900071 w 2226072"/>
                <a:gd name="connsiteY5" fmla="*/ 326001 h 3840656"/>
                <a:gd name="connsiteX6" fmla="*/ 326001 w 2226072"/>
                <a:gd name="connsiteY6" fmla="*/ 326001 h 3840656"/>
                <a:gd name="connsiteX7" fmla="*/ 326001 w 2226072"/>
                <a:gd name="connsiteY7" fmla="*/ 1900071 h 3840656"/>
                <a:gd name="connsiteX8" fmla="*/ 848926 w 2226072"/>
                <a:gd name="connsiteY8" fmla="*/ 2193117 h 3840656"/>
                <a:gd name="connsiteX9" fmla="*/ 876619 w 2226072"/>
                <a:gd name="connsiteY9" fmla="*/ 3835117 h 3840656"/>
                <a:gd name="connsiteX10" fmla="*/ 1366069 w 2226072"/>
                <a:gd name="connsiteY10" fmla="*/ 3840656 h 3840656"/>
                <a:gd name="connsiteX11" fmla="*/ 1377146 w 2226072"/>
                <a:gd name="connsiteY11" fmla="*/ 2193116 h 3840656"/>
                <a:gd name="connsiteX12" fmla="*/ 1900071 w 2226072"/>
                <a:gd name="connsiteY12" fmla="*/ 1900071 h 3840656"/>
                <a:gd name="connsiteX13" fmla="*/ 1900071 w 2226072"/>
                <a:gd name="connsiteY13" fmla="*/ 326001 h 3840656"/>
                <a:gd name="connsiteX0" fmla="*/ 1722233 w 2226072"/>
                <a:gd name="connsiteY0" fmla="*/ 503839 h 3851734"/>
                <a:gd name="connsiteX1" fmla="*/ 1722233 w 2226072"/>
                <a:gd name="connsiteY1" fmla="*/ 1722233 h 3851734"/>
                <a:gd name="connsiteX2" fmla="*/ 503840 w 2226072"/>
                <a:gd name="connsiteY2" fmla="*/ 1722233 h 3851734"/>
                <a:gd name="connsiteX3" fmla="*/ 503840 w 2226072"/>
                <a:gd name="connsiteY3" fmla="*/ 503839 h 3851734"/>
                <a:gd name="connsiteX4" fmla="*/ 1722233 w 2226072"/>
                <a:gd name="connsiteY4" fmla="*/ 503839 h 3851734"/>
                <a:gd name="connsiteX5" fmla="*/ 1900071 w 2226072"/>
                <a:gd name="connsiteY5" fmla="*/ 326001 h 3851734"/>
                <a:gd name="connsiteX6" fmla="*/ 326001 w 2226072"/>
                <a:gd name="connsiteY6" fmla="*/ 326001 h 3851734"/>
                <a:gd name="connsiteX7" fmla="*/ 326001 w 2226072"/>
                <a:gd name="connsiteY7" fmla="*/ 1900071 h 3851734"/>
                <a:gd name="connsiteX8" fmla="*/ 848926 w 2226072"/>
                <a:gd name="connsiteY8" fmla="*/ 2193117 h 3851734"/>
                <a:gd name="connsiteX9" fmla="*/ 876619 w 2226072"/>
                <a:gd name="connsiteY9" fmla="*/ 3835117 h 3851734"/>
                <a:gd name="connsiteX10" fmla="*/ 1388224 w 2226072"/>
                <a:gd name="connsiteY10" fmla="*/ 3851734 h 3851734"/>
                <a:gd name="connsiteX11" fmla="*/ 1377146 w 2226072"/>
                <a:gd name="connsiteY11" fmla="*/ 2193116 h 3851734"/>
                <a:gd name="connsiteX12" fmla="*/ 1900071 w 2226072"/>
                <a:gd name="connsiteY12" fmla="*/ 1900071 h 3851734"/>
                <a:gd name="connsiteX13" fmla="*/ 1900071 w 2226072"/>
                <a:gd name="connsiteY13" fmla="*/ 326001 h 385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26072" h="3851734">
                  <a:moveTo>
                    <a:pt x="1722233" y="503839"/>
                  </a:moveTo>
                  <a:cubicBezTo>
                    <a:pt x="2058683" y="840289"/>
                    <a:pt x="2058683" y="1385783"/>
                    <a:pt x="1722233" y="1722233"/>
                  </a:cubicBezTo>
                  <a:cubicBezTo>
                    <a:pt x="1385783" y="2058682"/>
                    <a:pt x="840290" y="2058682"/>
                    <a:pt x="503840" y="1722233"/>
                  </a:cubicBezTo>
                  <a:cubicBezTo>
                    <a:pt x="167390" y="1385783"/>
                    <a:pt x="167390" y="840289"/>
                    <a:pt x="503840" y="503839"/>
                  </a:cubicBezTo>
                  <a:cubicBezTo>
                    <a:pt x="840290" y="167390"/>
                    <a:pt x="1385783" y="167390"/>
                    <a:pt x="1722233" y="503839"/>
                  </a:cubicBezTo>
                  <a:close/>
                  <a:moveTo>
                    <a:pt x="1900071" y="326001"/>
                  </a:moveTo>
                  <a:cubicBezTo>
                    <a:pt x="1465404" y="-108667"/>
                    <a:pt x="760669" y="-108667"/>
                    <a:pt x="326001" y="326001"/>
                  </a:cubicBezTo>
                  <a:cubicBezTo>
                    <a:pt x="-108667" y="760668"/>
                    <a:pt x="-108667" y="1465404"/>
                    <a:pt x="326001" y="1900071"/>
                  </a:cubicBezTo>
                  <a:cubicBezTo>
                    <a:pt x="475566" y="2049637"/>
                    <a:pt x="657108" y="2147738"/>
                    <a:pt x="848926" y="2193117"/>
                  </a:cubicBezTo>
                  <a:lnTo>
                    <a:pt x="876619" y="3835117"/>
                  </a:lnTo>
                  <a:lnTo>
                    <a:pt x="1388224" y="3851734"/>
                  </a:lnTo>
                  <a:cubicBezTo>
                    <a:pt x="1391916" y="3302554"/>
                    <a:pt x="1373454" y="2742296"/>
                    <a:pt x="1377146" y="2193116"/>
                  </a:cubicBezTo>
                  <a:cubicBezTo>
                    <a:pt x="1568965" y="2147738"/>
                    <a:pt x="1750506" y="2049637"/>
                    <a:pt x="1900071" y="1900071"/>
                  </a:cubicBezTo>
                  <a:cubicBezTo>
                    <a:pt x="2334739" y="1465404"/>
                    <a:pt x="2334739" y="760668"/>
                    <a:pt x="1900071" y="3260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1" name="Round Same Side Corner Rectangle 13">
              <a:extLst>
                <a:ext uri="{FF2B5EF4-FFF2-40B4-BE49-F238E27FC236}">
                  <a16:creationId xmlns:a16="http://schemas.microsoft.com/office/drawing/2014/main" id="{324B2C3E-AD9B-4390-AC52-C29F11DCB651}"/>
                </a:ext>
              </a:extLst>
            </p:cNvPr>
            <p:cNvSpPr/>
            <p:nvPr/>
          </p:nvSpPr>
          <p:spPr>
            <a:xfrm rot="13500000" flipH="1">
              <a:off x="16425" y="4549029"/>
              <a:ext cx="528162" cy="301840"/>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4" name="Donut 3"/>
          <p:cNvSpPr/>
          <p:nvPr/>
        </p:nvSpPr>
        <p:spPr>
          <a:xfrm>
            <a:off x="653806" y="1194073"/>
            <a:ext cx="2930624" cy="2930624"/>
          </a:xfrm>
          <a:prstGeom prst="donut">
            <a:avLst>
              <a:gd name="adj" fmla="val 1268"/>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Oval 4"/>
          <p:cNvSpPr/>
          <p:nvPr/>
        </p:nvSpPr>
        <p:spPr>
          <a:xfrm>
            <a:off x="395536" y="2499742"/>
            <a:ext cx="648072" cy="648072"/>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7"/>
          <p:cNvSpPr/>
          <p:nvPr/>
        </p:nvSpPr>
        <p:spPr>
          <a:xfrm>
            <a:off x="779365" y="1217676"/>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Oval 8"/>
          <p:cNvSpPr/>
          <p:nvPr/>
        </p:nvSpPr>
        <p:spPr>
          <a:xfrm>
            <a:off x="2940014" y="3279272"/>
            <a:ext cx="648072" cy="648072"/>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619672" y="3723878"/>
            <a:ext cx="648072" cy="648072"/>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Oval 16"/>
          <p:cNvSpPr/>
          <p:nvPr/>
        </p:nvSpPr>
        <p:spPr>
          <a:xfrm>
            <a:off x="3896251" y="2224378"/>
            <a:ext cx="528800" cy="5288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ectangle 16"/>
          <p:cNvSpPr/>
          <p:nvPr/>
        </p:nvSpPr>
        <p:spPr>
          <a:xfrm rot="2700000">
            <a:off x="4068516" y="2313046"/>
            <a:ext cx="184271" cy="33036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p:nvSpPr>
        <p:spPr>
          <a:xfrm>
            <a:off x="3896251" y="1613720"/>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3896251" y="1003062"/>
            <a:ext cx="528800" cy="5288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Oval 22"/>
          <p:cNvSpPr/>
          <p:nvPr/>
        </p:nvSpPr>
        <p:spPr>
          <a:xfrm>
            <a:off x="3896251" y="2835037"/>
            <a:ext cx="528800" cy="5288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TextBox 27"/>
          <p:cNvSpPr txBox="1"/>
          <p:nvPr/>
        </p:nvSpPr>
        <p:spPr>
          <a:xfrm>
            <a:off x="4413464" y="973693"/>
            <a:ext cx="4133962"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Physical skills of hands on training can not be easily learned or tested online.</a:t>
            </a:r>
            <a:endParaRPr lang="ko-KR" altLang="en-US" sz="1600" b="1" dirty="0">
              <a:solidFill>
                <a:schemeClr val="tx1">
                  <a:lumMod val="75000"/>
                  <a:lumOff val="25000"/>
                </a:schemeClr>
              </a:solidFill>
              <a:cs typeface="Arial" pitchFamily="34" charset="0"/>
            </a:endParaRPr>
          </a:p>
        </p:txBody>
      </p:sp>
      <p:sp>
        <p:nvSpPr>
          <p:cNvPr id="43" name="object 3">
            <a:extLst>
              <a:ext uri="{FF2B5EF4-FFF2-40B4-BE49-F238E27FC236}">
                <a16:creationId xmlns:a16="http://schemas.microsoft.com/office/drawing/2014/main" id="{5F86E806-9339-4AEF-9524-280A349B80C2}"/>
              </a:ext>
            </a:extLst>
          </p:cNvPr>
          <p:cNvSpPr/>
          <p:nvPr/>
        </p:nvSpPr>
        <p:spPr>
          <a:xfrm>
            <a:off x="323528" y="123478"/>
            <a:ext cx="8496944" cy="751166"/>
          </a:xfrm>
          <a:prstGeom prst="rect">
            <a:avLst/>
          </a:prstGeom>
          <a:blipFill>
            <a:blip r:embed="rId3" cstate="print"/>
            <a:stretch>
              <a:fillRect/>
            </a:stretch>
          </a:blipFill>
        </p:spPr>
        <p:txBody>
          <a:bodyPr wrap="square" lIns="0" tIns="0" rIns="0" bIns="0" rtlCol="0"/>
          <a:lstStyle/>
          <a:p>
            <a:endParaRPr dirty="0"/>
          </a:p>
        </p:txBody>
      </p:sp>
      <p:sp>
        <p:nvSpPr>
          <p:cNvPr id="44" name="TextBox 43">
            <a:extLst>
              <a:ext uri="{FF2B5EF4-FFF2-40B4-BE49-F238E27FC236}">
                <a16:creationId xmlns:a16="http://schemas.microsoft.com/office/drawing/2014/main" id="{B8A053C0-4F9A-4707-9952-AE8AD99C2532}"/>
              </a:ext>
            </a:extLst>
          </p:cNvPr>
          <p:cNvSpPr txBox="1"/>
          <p:nvPr/>
        </p:nvSpPr>
        <p:spPr>
          <a:xfrm>
            <a:off x="0" y="195486"/>
            <a:ext cx="9144000"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LIMITATIONS OF LMS</a:t>
            </a:r>
            <a:endParaRPr lang="ko-KR" altLang="en-US" sz="2800" b="1" dirty="0">
              <a:solidFill>
                <a:schemeClr val="bg1"/>
              </a:solidFill>
              <a:cs typeface="Arial" pitchFamily="34" charset="0"/>
            </a:endParaRPr>
          </a:p>
        </p:txBody>
      </p:sp>
      <p:sp>
        <p:nvSpPr>
          <p:cNvPr id="82" name="Rounded Rectangle 7">
            <a:extLst>
              <a:ext uri="{FF2B5EF4-FFF2-40B4-BE49-F238E27FC236}">
                <a16:creationId xmlns:a16="http://schemas.microsoft.com/office/drawing/2014/main" id="{5A65932A-572A-496F-AA50-A5E39CC171A6}"/>
              </a:ext>
            </a:extLst>
          </p:cNvPr>
          <p:cNvSpPr>
            <a:spLocks noChangeAspect="1"/>
          </p:cNvSpPr>
          <p:nvPr/>
        </p:nvSpPr>
        <p:spPr>
          <a:xfrm rot="18924894" flipH="1">
            <a:off x="4101708" y="1057440"/>
            <a:ext cx="110455" cy="432000"/>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5" name="TextBox 84">
            <a:extLst>
              <a:ext uri="{FF2B5EF4-FFF2-40B4-BE49-F238E27FC236}">
                <a16:creationId xmlns:a16="http://schemas.microsoft.com/office/drawing/2014/main" id="{62C4241B-27A6-49C7-B6A8-1D5F593B231F}"/>
              </a:ext>
            </a:extLst>
          </p:cNvPr>
          <p:cNvSpPr txBox="1"/>
          <p:nvPr/>
        </p:nvSpPr>
        <p:spPr>
          <a:xfrm>
            <a:off x="4399725" y="1585509"/>
            <a:ext cx="4133962"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Tendency to focus on the technology and not on the student.</a:t>
            </a:r>
            <a:endParaRPr lang="ko-KR" altLang="en-US" sz="1600" b="1" dirty="0">
              <a:solidFill>
                <a:schemeClr val="tx1">
                  <a:lumMod val="75000"/>
                  <a:lumOff val="25000"/>
                </a:schemeClr>
              </a:solidFill>
              <a:cs typeface="Arial" pitchFamily="34" charset="0"/>
            </a:endParaRPr>
          </a:p>
        </p:txBody>
      </p:sp>
      <p:sp>
        <p:nvSpPr>
          <p:cNvPr id="86" name="Rectangle 36">
            <a:extLst>
              <a:ext uri="{FF2B5EF4-FFF2-40B4-BE49-F238E27FC236}">
                <a16:creationId xmlns:a16="http://schemas.microsoft.com/office/drawing/2014/main" id="{2920A9CB-F95F-4216-91D0-2AE32AEDED14}"/>
              </a:ext>
            </a:extLst>
          </p:cNvPr>
          <p:cNvSpPr/>
          <p:nvPr/>
        </p:nvSpPr>
        <p:spPr>
          <a:xfrm>
            <a:off x="3977826" y="1767806"/>
            <a:ext cx="370069" cy="223688"/>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87" name="Oval 86">
            <a:extLst>
              <a:ext uri="{FF2B5EF4-FFF2-40B4-BE49-F238E27FC236}">
                <a16:creationId xmlns:a16="http://schemas.microsoft.com/office/drawing/2014/main" id="{BB70002D-E416-4917-BD49-CAA19C081E74}"/>
              </a:ext>
            </a:extLst>
          </p:cNvPr>
          <p:cNvSpPr/>
          <p:nvPr/>
        </p:nvSpPr>
        <p:spPr>
          <a:xfrm>
            <a:off x="3851920" y="3464789"/>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TextBox 88">
            <a:extLst>
              <a:ext uri="{FF2B5EF4-FFF2-40B4-BE49-F238E27FC236}">
                <a16:creationId xmlns:a16="http://schemas.microsoft.com/office/drawing/2014/main" id="{2F6FAB52-43B8-4803-9E75-9572C5E07425}"/>
              </a:ext>
            </a:extLst>
          </p:cNvPr>
          <p:cNvSpPr txBox="1"/>
          <p:nvPr/>
        </p:nvSpPr>
        <p:spPr>
          <a:xfrm>
            <a:off x="4390411" y="2305204"/>
            <a:ext cx="413396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Staff, Faculty, &amp; Student Learning Curve. </a:t>
            </a:r>
            <a:endParaRPr lang="ko-KR" altLang="en-US" sz="1600" b="1" dirty="0">
              <a:solidFill>
                <a:schemeClr val="tx1">
                  <a:lumMod val="75000"/>
                  <a:lumOff val="25000"/>
                </a:schemeClr>
              </a:solidFill>
              <a:cs typeface="Arial" pitchFamily="34" charset="0"/>
            </a:endParaRPr>
          </a:p>
        </p:txBody>
      </p:sp>
      <p:sp>
        <p:nvSpPr>
          <p:cNvPr id="91" name="TextBox 90">
            <a:extLst>
              <a:ext uri="{FF2B5EF4-FFF2-40B4-BE49-F238E27FC236}">
                <a16:creationId xmlns:a16="http://schemas.microsoft.com/office/drawing/2014/main" id="{95C1A112-F483-4DF1-8FC9-216B1CA342FD}"/>
              </a:ext>
            </a:extLst>
          </p:cNvPr>
          <p:cNvSpPr txBox="1"/>
          <p:nvPr/>
        </p:nvSpPr>
        <p:spPr>
          <a:xfrm>
            <a:off x="4393168" y="2787774"/>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Suppresses creativity by limiting content delivery and assessment to a few methods.</a:t>
            </a:r>
            <a:endParaRPr lang="ko-KR" altLang="en-US" sz="1600" b="1" dirty="0">
              <a:solidFill>
                <a:schemeClr val="tx1">
                  <a:lumMod val="75000"/>
                  <a:lumOff val="25000"/>
                </a:schemeClr>
              </a:solidFill>
              <a:cs typeface="Arial" pitchFamily="34" charset="0"/>
            </a:endParaRPr>
          </a:p>
        </p:txBody>
      </p:sp>
      <p:sp>
        <p:nvSpPr>
          <p:cNvPr id="92" name="Rounded Rectangle 51">
            <a:extLst>
              <a:ext uri="{FF2B5EF4-FFF2-40B4-BE49-F238E27FC236}">
                <a16:creationId xmlns:a16="http://schemas.microsoft.com/office/drawing/2014/main" id="{95101771-7252-4242-A618-577465586948}"/>
              </a:ext>
            </a:extLst>
          </p:cNvPr>
          <p:cNvSpPr/>
          <p:nvPr/>
        </p:nvSpPr>
        <p:spPr>
          <a:xfrm rot="16200000" flipH="1">
            <a:off x="3976658" y="2926159"/>
            <a:ext cx="367987" cy="34655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4" name="TextBox 93">
            <a:extLst>
              <a:ext uri="{FF2B5EF4-FFF2-40B4-BE49-F238E27FC236}">
                <a16:creationId xmlns:a16="http://schemas.microsoft.com/office/drawing/2014/main" id="{59DBA907-1C16-4BA1-B6F0-BF264D8EE1FB}"/>
              </a:ext>
            </a:extLst>
          </p:cNvPr>
          <p:cNvSpPr txBox="1"/>
          <p:nvPr/>
        </p:nvSpPr>
        <p:spPr>
          <a:xfrm>
            <a:off x="4384376" y="3499143"/>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System failure, poor network connectivity problems affect effective learning.  </a:t>
            </a:r>
            <a:endParaRPr lang="ko-KR" altLang="en-US" sz="1600" b="1" dirty="0">
              <a:solidFill>
                <a:schemeClr val="tx1">
                  <a:lumMod val="75000"/>
                  <a:lumOff val="25000"/>
                </a:schemeClr>
              </a:solidFill>
              <a:cs typeface="Arial" pitchFamily="34" charset="0"/>
            </a:endParaRPr>
          </a:p>
        </p:txBody>
      </p:sp>
      <p:sp>
        <p:nvSpPr>
          <p:cNvPr id="95" name="Oval 94">
            <a:extLst>
              <a:ext uri="{FF2B5EF4-FFF2-40B4-BE49-F238E27FC236}">
                <a16:creationId xmlns:a16="http://schemas.microsoft.com/office/drawing/2014/main" id="{C553E14A-0EA8-4583-B3C2-263AF79CF17A}"/>
              </a:ext>
            </a:extLst>
          </p:cNvPr>
          <p:cNvSpPr/>
          <p:nvPr/>
        </p:nvSpPr>
        <p:spPr>
          <a:xfrm>
            <a:off x="3889112" y="4084395"/>
            <a:ext cx="528800" cy="528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6" name="TextBox 95">
            <a:extLst>
              <a:ext uri="{FF2B5EF4-FFF2-40B4-BE49-F238E27FC236}">
                <a16:creationId xmlns:a16="http://schemas.microsoft.com/office/drawing/2014/main" id="{47FE02BD-9107-4D30-AF7C-328735B00F90}"/>
              </a:ext>
            </a:extLst>
          </p:cNvPr>
          <p:cNvSpPr txBox="1"/>
          <p:nvPr/>
        </p:nvSpPr>
        <p:spPr>
          <a:xfrm>
            <a:off x="4384376" y="4083918"/>
            <a:ext cx="4424667" cy="58477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LMS can not fully replicate the On-Campus Learning Environment.</a:t>
            </a:r>
            <a:endParaRPr lang="ko-KR" altLang="en-US" sz="1600" b="1" dirty="0">
              <a:solidFill>
                <a:schemeClr val="tx1">
                  <a:lumMod val="75000"/>
                  <a:lumOff val="25000"/>
                </a:schemeClr>
              </a:solidFill>
              <a:cs typeface="Arial" pitchFamily="34" charset="0"/>
            </a:endParaRPr>
          </a:p>
        </p:txBody>
      </p:sp>
      <p:sp>
        <p:nvSpPr>
          <p:cNvPr id="97" name="Rounded Rectangle 6">
            <a:extLst>
              <a:ext uri="{FF2B5EF4-FFF2-40B4-BE49-F238E27FC236}">
                <a16:creationId xmlns:a16="http://schemas.microsoft.com/office/drawing/2014/main" id="{63951921-5C00-4BF8-8DB7-A832F9B5166F}"/>
              </a:ext>
            </a:extLst>
          </p:cNvPr>
          <p:cNvSpPr/>
          <p:nvPr/>
        </p:nvSpPr>
        <p:spPr>
          <a:xfrm>
            <a:off x="3934560" y="3667082"/>
            <a:ext cx="367995" cy="152801"/>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8" name="Rectangle 9">
            <a:extLst>
              <a:ext uri="{FF2B5EF4-FFF2-40B4-BE49-F238E27FC236}">
                <a16:creationId xmlns:a16="http://schemas.microsoft.com/office/drawing/2014/main" id="{B7DFB464-641D-4FB6-AE00-DEEC963E4613}"/>
              </a:ext>
            </a:extLst>
          </p:cNvPr>
          <p:cNvSpPr/>
          <p:nvPr/>
        </p:nvSpPr>
        <p:spPr>
          <a:xfrm>
            <a:off x="4004468" y="4239142"/>
            <a:ext cx="298087" cy="21930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Oval 100">
            <a:extLst>
              <a:ext uri="{FF2B5EF4-FFF2-40B4-BE49-F238E27FC236}">
                <a16:creationId xmlns:a16="http://schemas.microsoft.com/office/drawing/2014/main" id="{17DBBD23-FAC1-4E33-BCAF-3FD72EAA295C}"/>
              </a:ext>
            </a:extLst>
          </p:cNvPr>
          <p:cNvSpPr/>
          <p:nvPr/>
        </p:nvSpPr>
        <p:spPr>
          <a:xfrm>
            <a:off x="2064415" y="885455"/>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2" name="Oval 101">
            <a:extLst>
              <a:ext uri="{FF2B5EF4-FFF2-40B4-BE49-F238E27FC236}">
                <a16:creationId xmlns:a16="http://schemas.microsoft.com/office/drawing/2014/main" id="{B5684E54-7742-473D-8638-8DCC5EE62637}"/>
              </a:ext>
            </a:extLst>
          </p:cNvPr>
          <p:cNvSpPr/>
          <p:nvPr/>
        </p:nvSpPr>
        <p:spPr>
          <a:xfrm>
            <a:off x="3183190" y="1912637"/>
            <a:ext cx="648072" cy="648072"/>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03" name="Rounded Rectangle 7">
            <a:extLst>
              <a:ext uri="{FF2B5EF4-FFF2-40B4-BE49-F238E27FC236}">
                <a16:creationId xmlns:a16="http://schemas.microsoft.com/office/drawing/2014/main" id="{55F1389E-142C-42D5-8AF1-47EFC25160CC}"/>
              </a:ext>
            </a:extLst>
          </p:cNvPr>
          <p:cNvSpPr>
            <a:spLocks noChangeAspect="1"/>
          </p:cNvSpPr>
          <p:nvPr/>
        </p:nvSpPr>
        <p:spPr>
          <a:xfrm rot="18924894" flipH="1">
            <a:off x="2302889" y="963124"/>
            <a:ext cx="200912" cy="521091"/>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4" name="Rectangle 36">
            <a:extLst>
              <a:ext uri="{FF2B5EF4-FFF2-40B4-BE49-F238E27FC236}">
                <a16:creationId xmlns:a16="http://schemas.microsoft.com/office/drawing/2014/main" id="{F85380E6-F7EB-4A22-9581-48677BD49EF8}"/>
              </a:ext>
            </a:extLst>
          </p:cNvPr>
          <p:cNvSpPr/>
          <p:nvPr/>
        </p:nvSpPr>
        <p:spPr>
          <a:xfrm>
            <a:off x="3305392" y="2104590"/>
            <a:ext cx="432048" cy="25721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105" name="Rectangle 16">
            <a:extLst>
              <a:ext uri="{FF2B5EF4-FFF2-40B4-BE49-F238E27FC236}">
                <a16:creationId xmlns:a16="http://schemas.microsoft.com/office/drawing/2014/main" id="{9E0D4760-4966-4C52-B7C2-32FFCBE77910}"/>
              </a:ext>
            </a:extLst>
          </p:cNvPr>
          <p:cNvSpPr/>
          <p:nvPr/>
        </p:nvSpPr>
        <p:spPr>
          <a:xfrm rot="2700000">
            <a:off x="3114375" y="3365271"/>
            <a:ext cx="335494" cy="49958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Rounded Rectangle 51">
            <a:extLst>
              <a:ext uri="{FF2B5EF4-FFF2-40B4-BE49-F238E27FC236}">
                <a16:creationId xmlns:a16="http://schemas.microsoft.com/office/drawing/2014/main" id="{7EC4C386-F536-4932-9D42-AF3A5C9B683E}"/>
              </a:ext>
            </a:extLst>
          </p:cNvPr>
          <p:cNvSpPr/>
          <p:nvPr/>
        </p:nvSpPr>
        <p:spPr>
          <a:xfrm rot="16200000" flipH="1">
            <a:off x="1702069" y="3806276"/>
            <a:ext cx="476923" cy="510410"/>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1" name="Rounded Rectangle 6">
            <a:extLst>
              <a:ext uri="{FF2B5EF4-FFF2-40B4-BE49-F238E27FC236}">
                <a16:creationId xmlns:a16="http://schemas.microsoft.com/office/drawing/2014/main" id="{4A58D078-5106-4EC2-AEBA-471CFBA7ABF7}"/>
              </a:ext>
            </a:extLst>
          </p:cNvPr>
          <p:cNvSpPr/>
          <p:nvPr/>
        </p:nvSpPr>
        <p:spPr>
          <a:xfrm>
            <a:off x="484170" y="2715766"/>
            <a:ext cx="470804" cy="246846"/>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2" name="Rectangle 9">
            <a:extLst>
              <a:ext uri="{FF2B5EF4-FFF2-40B4-BE49-F238E27FC236}">
                <a16:creationId xmlns:a16="http://schemas.microsoft.com/office/drawing/2014/main" id="{68D00E2A-6296-4D6D-91C2-200AE5DAB9B1}"/>
              </a:ext>
            </a:extLst>
          </p:cNvPr>
          <p:cNvSpPr/>
          <p:nvPr/>
        </p:nvSpPr>
        <p:spPr>
          <a:xfrm>
            <a:off x="910360" y="1397644"/>
            <a:ext cx="397915" cy="27176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5" name="Picture 114">
            <a:extLst>
              <a:ext uri="{FF2B5EF4-FFF2-40B4-BE49-F238E27FC236}">
                <a16:creationId xmlns:a16="http://schemas.microsoft.com/office/drawing/2014/main" id="{CB2BE471-6600-4BB6-8D41-588C300AF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567" y="2015558"/>
            <a:ext cx="1067439" cy="1112384"/>
          </a:xfrm>
          <a:prstGeom prst="rect">
            <a:avLst/>
          </a:prstGeom>
        </p:spPr>
      </p:pic>
    </p:spTree>
    <p:extLst>
      <p:ext uri="{BB962C8B-B14F-4D97-AF65-F5344CB8AC3E}">
        <p14:creationId xmlns:p14="http://schemas.microsoft.com/office/powerpoint/2010/main" val="128744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43CB63B3-919D-4B8D-84DC-814324DD12EF}"/>
              </a:ext>
            </a:extLst>
          </p:cNvPr>
          <p:cNvSpPr/>
          <p:nvPr/>
        </p:nvSpPr>
        <p:spPr>
          <a:xfrm>
            <a:off x="3150568" y="1081791"/>
            <a:ext cx="4629860" cy="666963"/>
          </a:xfrm>
          <a:prstGeom prst="rect">
            <a:avLst/>
          </a:prstGeom>
          <a:blipFill>
            <a:blip r:embed="rId3"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DF668A65-7C1B-4E84-B693-420C9A7853F0}"/>
              </a:ext>
            </a:extLst>
          </p:cNvPr>
          <p:cNvSpPr txBox="1"/>
          <p:nvPr/>
        </p:nvSpPr>
        <p:spPr>
          <a:xfrm>
            <a:off x="2915816" y="1059582"/>
            <a:ext cx="5099365"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CONCLUSION</a:t>
            </a:r>
            <a:endParaRPr lang="ko-KR" altLang="en-US" sz="4000" b="1" dirty="0">
              <a:solidFill>
                <a:schemeClr val="bg1"/>
              </a:solidFill>
              <a:cs typeface="Arial" pitchFamily="34" charset="0"/>
            </a:endParaRPr>
          </a:p>
        </p:txBody>
      </p:sp>
      <p:sp>
        <p:nvSpPr>
          <p:cNvPr id="12" name="TextBox 11">
            <a:extLst>
              <a:ext uri="{FF2B5EF4-FFF2-40B4-BE49-F238E27FC236}">
                <a16:creationId xmlns:a16="http://schemas.microsoft.com/office/drawing/2014/main" id="{4769B71F-32DF-4309-9587-F3DAC8D1CF17}"/>
              </a:ext>
            </a:extLst>
          </p:cNvPr>
          <p:cNvSpPr txBox="1"/>
          <p:nvPr/>
        </p:nvSpPr>
        <p:spPr>
          <a:xfrm>
            <a:off x="1043608" y="1907273"/>
            <a:ext cx="7128792" cy="2154436"/>
          </a:xfrm>
          <a:prstGeom prst="rect">
            <a:avLst/>
          </a:prstGeom>
          <a:noFill/>
        </p:spPr>
        <p:txBody>
          <a:bodyPr wrap="square" rtlCol="0">
            <a:spAutoFit/>
          </a:bodyPr>
          <a:lstStyle/>
          <a:p>
            <a:pPr algn="just"/>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We as an educational community </a:t>
            </a:r>
            <a:b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2400" b="1" dirty="0">
                <a:solidFill>
                  <a:schemeClr val="tx1">
                    <a:lumMod val="75000"/>
                    <a:lumOff val="25000"/>
                  </a:schemeClr>
                </a:solidFill>
                <a:latin typeface="Times New Roman" panose="02020603050405020304" pitchFamily="18" charset="0"/>
                <a:cs typeface="Times New Roman" panose="02020603050405020304" pitchFamily="18" charset="0"/>
              </a:rPr>
              <a:t>                        have to ensure continuity of education even during this global crisis. LMS technology can be a game changer in helping us navigate successfully during COVID-19 and beyond.</a:t>
            </a:r>
          </a:p>
          <a:p>
            <a:pPr algn="ctr"/>
            <a:endParaRPr lang="en-US" altLang="ko-KR" sz="1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17237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16016" y="1923678"/>
            <a:ext cx="3600400" cy="1440160"/>
          </a:xfrm>
        </p:spPr>
        <p:txBody>
          <a:bodyPr/>
          <a:lstStyle/>
          <a:p>
            <a:r>
              <a:rPr lang="en-US" altLang="ko-KR" sz="4000" b="1" dirty="0"/>
              <a:t>THANK YOU</a:t>
            </a:r>
            <a:endParaRPr lang="ko-KR" altLang="en-US" sz="4000" b="1" dirty="0"/>
          </a:p>
        </p:txBody>
      </p:sp>
    </p:spTree>
    <p:extLst>
      <p:ext uri="{BB962C8B-B14F-4D97-AF65-F5344CB8AC3E}">
        <p14:creationId xmlns:p14="http://schemas.microsoft.com/office/powerpoint/2010/main" val="310123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7669549D-E3A2-4280-9964-FC53B71B2C3F}"/>
              </a:ext>
            </a:extLst>
          </p:cNvPr>
          <p:cNvSpPr/>
          <p:nvPr/>
        </p:nvSpPr>
        <p:spPr>
          <a:xfrm>
            <a:off x="3779912" y="929556"/>
            <a:ext cx="3744417" cy="751166"/>
          </a:xfrm>
          <a:prstGeom prst="rect">
            <a:avLst/>
          </a:prstGeom>
          <a:blipFill>
            <a:blip r:embed="rId3" cstate="print"/>
            <a:stretch>
              <a:fillRect/>
            </a:stretch>
          </a:blipFill>
        </p:spPr>
        <p:txBody>
          <a:bodyPr wrap="square" lIns="0" tIns="0" rIns="0" bIns="0" rtlCol="0"/>
          <a:lstStyle/>
          <a:p>
            <a:endParaRPr/>
          </a:p>
        </p:txBody>
      </p:sp>
      <p:sp>
        <p:nvSpPr>
          <p:cNvPr id="2" name="Text Placeholder 1"/>
          <p:cNvSpPr>
            <a:spLocks noGrp="1"/>
          </p:cNvSpPr>
          <p:nvPr>
            <p:ph type="body" sz="quarter" idx="10"/>
          </p:nvPr>
        </p:nvSpPr>
        <p:spPr>
          <a:xfrm>
            <a:off x="2591781" y="1134891"/>
            <a:ext cx="6156684" cy="369332"/>
          </a:xfrm>
        </p:spPr>
        <p:txBody>
          <a:bodyPr/>
          <a:lstStyle/>
          <a:p>
            <a:r>
              <a:rPr lang="en-US" altLang="ko-KR" sz="2800" b="0" dirty="0">
                <a:solidFill>
                  <a:schemeClr val="bg1"/>
                </a:solidFill>
                <a:latin typeface="Helvetica Neue" pitchFamily="2" charset="0"/>
              </a:rPr>
              <a:t>DEFINITION</a:t>
            </a:r>
            <a:endParaRPr lang="ko-KR" altLang="en-US" sz="2800" b="0" dirty="0">
              <a:solidFill>
                <a:schemeClr val="bg1"/>
              </a:solidFill>
              <a:latin typeface="Helvetica Neue" pitchFamily="2" charset="0"/>
            </a:endParaRPr>
          </a:p>
        </p:txBody>
      </p:sp>
      <p:sp>
        <p:nvSpPr>
          <p:cNvPr id="5" name="TextBox 4"/>
          <p:cNvSpPr txBox="1"/>
          <p:nvPr/>
        </p:nvSpPr>
        <p:spPr>
          <a:xfrm>
            <a:off x="1115616" y="1981165"/>
            <a:ext cx="6984776" cy="2246769"/>
          </a:xfrm>
          <a:prstGeom prst="rect">
            <a:avLst/>
          </a:prstGeom>
          <a:noFill/>
        </p:spPr>
        <p:txBody>
          <a:bodyPr wrap="square" rtlCol="0">
            <a:spAutoFit/>
          </a:bodyPr>
          <a:lstStyle/>
          <a:p>
            <a:pPr algn="just"/>
            <a:r>
              <a:rPr lang="en-US" altLang="ko-KR" sz="2000"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 learning management system (LMS) is </a:t>
            </a:r>
            <a:b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br>
            <a:r>
              <a:rPr lang="en-US" altLang="ko-KR" sz="2100" b="1" dirty="0">
                <a:solidFill>
                  <a:schemeClr val="tx1">
                    <a:lumMod val="75000"/>
                    <a:lumOff val="25000"/>
                  </a:schemeClr>
                </a:solidFill>
                <a:latin typeface="Times New Roman" panose="02020603050405020304" pitchFamily="18" charset="0"/>
                <a:cs typeface="Times New Roman" panose="02020603050405020304" pitchFamily="18" charset="0"/>
              </a:rPr>
              <a:t>                        an online platform that enables the delivery of materials, resources, tools, and activities to students both in and out of the classroom environment. It allows teachers to offer tailored instruction that can be accessed by students anytime, anywhere without geographic constraints.</a:t>
            </a:r>
          </a:p>
          <a:p>
            <a:pPr algn="ctr"/>
            <a:endParaRPr lang="en-US" altLang="ko-KR" sz="1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91019" y="1161043"/>
            <a:ext cx="2939574" cy="1015663"/>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Complete of Partial replacement of </a:t>
            </a:r>
            <a:br>
              <a:rPr lang="en-US" altLang="ko-KR" sz="2000" b="1" dirty="0">
                <a:solidFill>
                  <a:schemeClr val="tx1">
                    <a:lumMod val="75000"/>
                    <a:lumOff val="25000"/>
                  </a:schemeClr>
                </a:solidFill>
                <a:cs typeface="Arial" pitchFamily="34" charset="0"/>
              </a:rPr>
            </a:br>
            <a:r>
              <a:rPr lang="en-US" altLang="ko-KR" sz="2000" b="1" dirty="0">
                <a:solidFill>
                  <a:schemeClr val="tx1">
                    <a:lumMod val="75000"/>
                    <a:lumOff val="25000"/>
                  </a:schemeClr>
                </a:solidFill>
                <a:cs typeface="Arial" pitchFamily="34" charset="0"/>
              </a:rPr>
              <a:t>frontal teaching</a:t>
            </a:r>
          </a:p>
        </p:txBody>
      </p:sp>
      <p:sp>
        <p:nvSpPr>
          <p:cNvPr id="33" name="TextBox 32"/>
          <p:cNvSpPr txBox="1"/>
          <p:nvPr/>
        </p:nvSpPr>
        <p:spPr>
          <a:xfrm>
            <a:off x="6530360" y="1923678"/>
            <a:ext cx="2218104" cy="1015663"/>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itchFamily="34" charset="0"/>
              </a:rPr>
              <a:t>Management of course or subjects</a:t>
            </a:r>
          </a:p>
        </p:txBody>
      </p:sp>
      <p:cxnSp>
        <p:nvCxnSpPr>
          <p:cNvPr id="4" name="Straight Arrow Connector 3"/>
          <p:cNvCxnSpPr>
            <a:cxnSpLocks/>
          </p:cNvCxnSpPr>
          <p:nvPr/>
        </p:nvCxnSpPr>
        <p:spPr>
          <a:xfrm flipV="1">
            <a:off x="4468962" y="2082167"/>
            <a:ext cx="65836" cy="1277060"/>
          </a:xfrm>
          <a:prstGeom prst="straightConnector1">
            <a:avLst/>
          </a:prstGeom>
          <a:ln w="25400">
            <a:solidFill>
              <a:schemeClr val="accent5"/>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cxnSpLocks/>
          </p:cNvCxnSpPr>
          <p:nvPr/>
        </p:nvCxnSpPr>
        <p:spPr>
          <a:xfrm flipV="1">
            <a:off x="4816014" y="2768302"/>
            <a:ext cx="1412018" cy="611201"/>
          </a:xfrm>
          <a:prstGeom prst="straightConnector1">
            <a:avLst/>
          </a:prstGeom>
          <a:ln w="25400">
            <a:solidFill>
              <a:schemeClr val="accent4"/>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flipH="1" flipV="1">
            <a:off x="3394366" y="2201656"/>
            <a:ext cx="696233" cy="985330"/>
          </a:xfrm>
          <a:prstGeom prst="straightConnector1">
            <a:avLst/>
          </a:prstGeom>
          <a:ln w="25400">
            <a:solidFill>
              <a:schemeClr val="accent2"/>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flipH="1" flipV="1">
            <a:off x="2653985" y="3297063"/>
            <a:ext cx="1906649" cy="253520"/>
          </a:xfrm>
          <a:prstGeom prst="straightConnector1">
            <a:avLst/>
          </a:prstGeom>
          <a:ln w="25400">
            <a:solidFill>
              <a:schemeClr val="accent1"/>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4425518" y="3386386"/>
            <a:ext cx="1869112" cy="274274"/>
          </a:xfrm>
          <a:prstGeom prst="straightConnector1">
            <a:avLst/>
          </a:prstGeom>
          <a:ln w="25400">
            <a:solidFill>
              <a:schemeClr val="accent3"/>
            </a:solidFill>
            <a:prstDash val="sysDot"/>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476976" y="2974568"/>
            <a:ext cx="1992232" cy="2180315"/>
            <a:chOff x="3572226" y="2727415"/>
            <a:chExt cx="1992232" cy="2180315"/>
          </a:xfrm>
          <a:solidFill>
            <a:schemeClr val="accent6">
              <a:lumMod val="60000"/>
              <a:lumOff val="40000"/>
            </a:schemeClr>
          </a:solidFill>
          <a:effectLst>
            <a:outerShdw blurRad="50800" dist="38100" dir="2700000" algn="tl" rotWithShape="0">
              <a:prstClr val="black">
                <a:alpha val="40000"/>
              </a:prstClr>
            </a:outerShdw>
          </a:effectLst>
        </p:grpSpPr>
        <p:sp>
          <p:nvSpPr>
            <p:cNvPr id="10" name="Rounded Rectangle 9"/>
            <p:cNvSpPr/>
            <p:nvPr/>
          </p:nvSpPr>
          <p:spPr>
            <a:xfrm rot="2939061">
              <a:off x="4640832" y="2121239"/>
              <a:ext cx="282462" cy="156479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Freeform 10"/>
            <p:cNvSpPr/>
            <p:nvPr/>
          </p:nvSpPr>
          <p:spPr>
            <a:xfrm>
              <a:off x="3572226" y="2727415"/>
              <a:ext cx="1746077" cy="2180315"/>
            </a:xfrm>
            <a:custGeom>
              <a:avLst/>
              <a:gdLst>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316736 w 1762963"/>
                <a:gd name="connsiteY5" fmla="*/ 1419148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228953 w 1762963"/>
                <a:gd name="connsiteY5" fmla="*/ 1499615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2"/>
                <a:gd name="connsiteX1" fmla="*/ 234086 w 1762963"/>
                <a:gd name="connsiteY1" fmla="*/ 665683 h 1931212"/>
                <a:gd name="connsiteX2" fmla="*/ 292608 w 1762963"/>
                <a:gd name="connsiteY2" fmla="*/ 1382572 h 1931212"/>
                <a:gd name="connsiteX3" fmla="*/ 0 w 1762963"/>
                <a:gd name="connsiteY3" fmla="*/ 1931212 h 1931212"/>
                <a:gd name="connsiteX4" fmla="*/ 1060704 w 1762963"/>
                <a:gd name="connsiteY4" fmla="*/ 1923897 h 1931212"/>
                <a:gd name="connsiteX5" fmla="*/ 1250899 w 1762963"/>
                <a:gd name="connsiteY5" fmla="*/ 1484985 h 1931212"/>
                <a:gd name="connsiteX6" fmla="*/ 1762963 w 1762963"/>
                <a:gd name="connsiteY6" fmla="*/ 672998 h 1931212"/>
                <a:gd name="connsiteX7" fmla="*/ 1236268 w 1762963"/>
                <a:gd name="connsiteY7" fmla="*/ 0 h 1931212"/>
                <a:gd name="connsiteX8" fmla="*/ 651052 w 1762963"/>
                <a:gd name="connsiteY8" fmla="*/ 526694 h 1931212"/>
                <a:gd name="connsiteX9" fmla="*/ 409651 w 1762963"/>
                <a:gd name="connsiteY9" fmla="*/ 7315 h 1931212"/>
                <a:gd name="connsiteX0" fmla="*/ 409651 w 1762963"/>
                <a:gd name="connsiteY0" fmla="*/ 7315 h 1931213"/>
                <a:gd name="connsiteX1" fmla="*/ 234086 w 1762963"/>
                <a:gd name="connsiteY1" fmla="*/ 665683 h 1931213"/>
                <a:gd name="connsiteX2" fmla="*/ 292608 w 1762963"/>
                <a:gd name="connsiteY2" fmla="*/ 1382572 h 1931213"/>
                <a:gd name="connsiteX3" fmla="*/ 0 w 1762963"/>
                <a:gd name="connsiteY3" fmla="*/ 1931212 h 1931213"/>
                <a:gd name="connsiteX4" fmla="*/ 1089965 w 1762963"/>
                <a:gd name="connsiteY4" fmla="*/ 1931213 h 1931213"/>
                <a:gd name="connsiteX5" fmla="*/ 1250899 w 1762963"/>
                <a:gd name="connsiteY5" fmla="*/ 1484985 h 1931213"/>
                <a:gd name="connsiteX6" fmla="*/ 1762963 w 1762963"/>
                <a:gd name="connsiteY6" fmla="*/ 672998 h 1931213"/>
                <a:gd name="connsiteX7" fmla="*/ 1236268 w 1762963"/>
                <a:gd name="connsiteY7" fmla="*/ 0 h 1931213"/>
                <a:gd name="connsiteX8" fmla="*/ 651052 w 1762963"/>
                <a:gd name="connsiteY8" fmla="*/ 526694 h 1931213"/>
                <a:gd name="connsiteX9" fmla="*/ 409651 w 1762963"/>
                <a:gd name="connsiteY9" fmla="*/ 7315 h 1931213"/>
                <a:gd name="connsiteX0" fmla="*/ 277978 w 1631290"/>
                <a:gd name="connsiteY0" fmla="*/ 7315 h 1931213"/>
                <a:gd name="connsiteX1" fmla="*/ 102413 w 1631290"/>
                <a:gd name="connsiteY1" fmla="*/ 665683 h 1931213"/>
                <a:gd name="connsiteX2" fmla="*/ 160935 w 1631290"/>
                <a:gd name="connsiteY2" fmla="*/ 1382572 h 1931213"/>
                <a:gd name="connsiteX3" fmla="*/ 0 w 1631290"/>
                <a:gd name="connsiteY3" fmla="*/ 1923896 h 1931213"/>
                <a:gd name="connsiteX4" fmla="*/ 958292 w 1631290"/>
                <a:gd name="connsiteY4" fmla="*/ 1931213 h 1931213"/>
                <a:gd name="connsiteX5" fmla="*/ 1119226 w 1631290"/>
                <a:gd name="connsiteY5" fmla="*/ 1484985 h 1931213"/>
                <a:gd name="connsiteX6" fmla="*/ 1631290 w 1631290"/>
                <a:gd name="connsiteY6" fmla="*/ 672998 h 1931213"/>
                <a:gd name="connsiteX7" fmla="*/ 1104595 w 1631290"/>
                <a:gd name="connsiteY7" fmla="*/ 0 h 1931213"/>
                <a:gd name="connsiteX8" fmla="*/ 519379 w 1631290"/>
                <a:gd name="connsiteY8" fmla="*/ 526694 h 1931213"/>
                <a:gd name="connsiteX9" fmla="*/ 277978 w 1631290"/>
                <a:gd name="connsiteY9" fmla="*/ 7315 h 1931213"/>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119226 w 1631290"/>
                <a:gd name="connsiteY5" fmla="*/ 1484985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119226 w 1631290"/>
                <a:gd name="connsiteY6" fmla="*/ 1484985 h 1953159"/>
                <a:gd name="connsiteX7" fmla="*/ 1631290 w 1631290"/>
                <a:gd name="connsiteY7" fmla="*/ 672998 h 1953159"/>
                <a:gd name="connsiteX8" fmla="*/ 1104595 w 1631290"/>
                <a:gd name="connsiteY8" fmla="*/ 0 h 1953159"/>
                <a:gd name="connsiteX9" fmla="*/ 519379 w 1631290"/>
                <a:gd name="connsiteY9" fmla="*/ 526694 h 1953159"/>
                <a:gd name="connsiteX10" fmla="*/ 277978 w 1631290"/>
                <a:gd name="connsiteY10"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7315 h 1953159"/>
                <a:gd name="connsiteX1" fmla="*/ 102413 w 1631290"/>
                <a:gd name="connsiteY1" fmla="*/ 665683 h 1953159"/>
                <a:gd name="connsiteX2" fmla="*/ 160935 w 1631290"/>
                <a:gd name="connsiteY2" fmla="*/ 1382572 h 1953159"/>
                <a:gd name="connsiteX3" fmla="*/ 0 w 1631290"/>
                <a:gd name="connsiteY3" fmla="*/ 1923896 h 1953159"/>
                <a:gd name="connsiteX4" fmla="*/ 1016814 w 1631290"/>
                <a:gd name="connsiteY4" fmla="*/ 1953159 h 1953159"/>
                <a:gd name="connsiteX5" fmla="*/ 1082649 w 1631290"/>
                <a:gd name="connsiteY5" fmla="*/ 1499616 h 1953159"/>
                <a:gd name="connsiteX6" fmla="*/ 1631290 w 1631290"/>
                <a:gd name="connsiteY6" fmla="*/ 672998 h 1953159"/>
                <a:gd name="connsiteX7" fmla="*/ 1104595 w 1631290"/>
                <a:gd name="connsiteY7" fmla="*/ 0 h 1953159"/>
                <a:gd name="connsiteX8" fmla="*/ 519379 w 1631290"/>
                <a:gd name="connsiteY8" fmla="*/ 526694 h 1953159"/>
                <a:gd name="connsiteX9" fmla="*/ 277978 w 1631290"/>
                <a:gd name="connsiteY9" fmla="*/ 7315 h 1953159"/>
                <a:gd name="connsiteX0" fmla="*/ 277978 w 1631290"/>
                <a:gd name="connsiteY0" fmla="*/ 0 h 2033626"/>
                <a:gd name="connsiteX1" fmla="*/ 102413 w 1631290"/>
                <a:gd name="connsiteY1" fmla="*/ 746150 h 2033626"/>
                <a:gd name="connsiteX2" fmla="*/ 160935 w 1631290"/>
                <a:gd name="connsiteY2" fmla="*/ 1463039 h 2033626"/>
                <a:gd name="connsiteX3" fmla="*/ 0 w 1631290"/>
                <a:gd name="connsiteY3" fmla="*/ 2004363 h 2033626"/>
                <a:gd name="connsiteX4" fmla="*/ 1016814 w 1631290"/>
                <a:gd name="connsiteY4" fmla="*/ 2033626 h 2033626"/>
                <a:gd name="connsiteX5" fmla="*/ 1082649 w 1631290"/>
                <a:gd name="connsiteY5" fmla="*/ 1580083 h 2033626"/>
                <a:gd name="connsiteX6" fmla="*/ 1631290 w 1631290"/>
                <a:gd name="connsiteY6" fmla="*/ 753465 h 2033626"/>
                <a:gd name="connsiteX7" fmla="*/ 1104595 w 1631290"/>
                <a:gd name="connsiteY7" fmla="*/ 80467 h 2033626"/>
                <a:gd name="connsiteX8" fmla="*/ 519379 w 1631290"/>
                <a:gd name="connsiteY8" fmla="*/ 607161 h 2033626"/>
                <a:gd name="connsiteX9" fmla="*/ 277978 w 1631290"/>
                <a:gd name="connsiteY9" fmla="*/ 0 h 2033626"/>
                <a:gd name="connsiteX0" fmla="*/ 277978 w 1631290"/>
                <a:gd name="connsiteY0" fmla="*/ 10 h 2033636"/>
                <a:gd name="connsiteX1" fmla="*/ 102413 w 1631290"/>
                <a:gd name="connsiteY1" fmla="*/ 746160 h 2033636"/>
                <a:gd name="connsiteX2" fmla="*/ 160935 w 1631290"/>
                <a:gd name="connsiteY2" fmla="*/ 1463049 h 2033636"/>
                <a:gd name="connsiteX3" fmla="*/ 0 w 1631290"/>
                <a:gd name="connsiteY3" fmla="*/ 2004373 h 2033636"/>
                <a:gd name="connsiteX4" fmla="*/ 1016814 w 1631290"/>
                <a:gd name="connsiteY4" fmla="*/ 2033636 h 2033636"/>
                <a:gd name="connsiteX5" fmla="*/ 1082649 w 1631290"/>
                <a:gd name="connsiteY5" fmla="*/ 1580093 h 2033636"/>
                <a:gd name="connsiteX6" fmla="*/ 1631290 w 1631290"/>
                <a:gd name="connsiteY6" fmla="*/ 753475 h 2033636"/>
                <a:gd name="connsiteX7" fmla="*/ 1104595 w 1631290"/>
                <a:gd name="connsiteY7" fmla="*/ 80477 h 2033636"/>
                <a:gd name="connsiteX8" fmla="*/ 519379 w 1631290"/>
                <a:gd name="connsiteY8" fmla="*/ 607171 h 2033636"/>
                <a:gd name="connsiteX9" fmla="*/ 277978 w 1631290"/>
                <a:gd name="connsiteY9" fmla="*/ 10 h 2033636"/>
                <a:gd name="connsiteX0" fmla="*/ 277978 w 1631290"/>
                <a:gd name="connsiteY0" fmla="*/ 10 h 2033636"/>
                <a:gd name="connsiteX1" fmla="*/ 102413 w 1631290"/>
                <a:gd name="connsiteY1" fmla="*/ 746160 h 2033636"/>
                <a:gd name="connsiteX2" fmla="*/ 160935 w 1631290"/>
                <a:gd name="connsiteY2" fmla="*/ 1463049 h 2033636"/>
                <a:gd name="connsiteX3" fmla="*/ 0 w 1631290"/>
                <a:gd name="connsiteY3" fmla="*/ 2004373 h 2033636"/>
                <a:gd name="connsiteX4" fmla="*/ 1016814 w 1631290"/>
                <a:gd name="connsiteY4" fmla="*/ 2033636 h 2033636"/>
                <a:gd name="connsiteX5" fmla="*/ 1082649 w 1631290"/>
                <a:gd name="connsiteY5" fmla="*/ 1580093 h 2033636"/>
                <a:gd name="connsiteX6" fmla="*/ 1631290 w 1631290"/>
                <a:gd name="connsiteY6" fmla="*/ 753475 h 2033636"/>
                <a:gd name="connsiteX7" fmla="*/ 1104595 w 1631290"/>
                <a:gd name="connsiteY7" fmla="*/ 80477 h 2033636"/>
                <a:gd name="connsiteX8" fmla="*/ 490118 w 1631290"/>
                <a:gd name="connsiteY8" fmla="*/ 680323 h 2033636"/>
                <a:gd name="connsiteX9" fmla="*/ 277978 w 1631290"/>
                <a:gd name="connsiteY9" fmla="*/ 10 h 2033636"/>
                <a:gd name="connsiteX0" fmla="*/ 284841 w 1638153"/>
                <a:gd name="connsiteY0" fmla="*/ 10 h 2045551"/>
                <a:gd name="connsiteX1" fmla="*/ 109276 w 1638153"/>
                <a:gd name="connsiteY1" fmla="*/ 746160 h 2045551"/>
                <a:gd name="connsiteX2" fmla="*/ 167798 w 1638153"/>
                <a:gd name="connsiteY2" fmla="*/ 1463049 h 2045551"/>
                <a:gd name="connsiteX3" fmla="*/ 0 w 1638153"/>
                <a:gd name="connsiteY3" fmla="*/ 2045551 h 2045551"/>
                <a:gd name="connsiteX4" fmla="*/ 1023677 w 1638153"/>
                <a:gd name="connsiteY4" fmla="*/ 2033636 h 2045551"/>
                <a:gd name="connsiteX5" fmla="*/ 1089512 w 1638153"/>
                <a:gd name="connsiteY5" fmla="*/ 1580093 h 2045551"/>
                <a:gd name="connsiteX6" fmla="*/ 1638153 w 1638153"/>
                <a:gd name="connsiteY6" fmla="*/ 753475 h 2045551"/>
                <a:gd name="connsiteX7" fmla="*/ 1111458 w 1638153"/>
                <a:gd name="connsiteY7" fmla="*/ 80477 h 2045551"/>
                <a:gd name="connsiteX8" fmla="*/ 496981 w 1638153"/>
                <a:gd name="connsiteY8" fmla="*/ 680323 h 2045551"/>
                <a:gd name="connsiteX9" fmla="*/ 284841 w 1638153"/>
                <a:gd name="connsiteY9" fmla="*/ 10 h 2045551"/>
                <a:gd name="connsiteX0" fmla="*/ 284841 w 1638153"/>
                <a:gd name="connsiteY0" fmla="*/ 10 h 2045551"/>
                <a:gd name="connsiteX1" fmla="*/ 109276 w 1638153"/>
                <a:gd name="connsiteY1" fmla="*/ 746160 h 2045551"/>
                <a:gd name="connsiteX2" fmla="*/ 167798 w 1638153"/>
                <a:gd name="connsiteY2" fmla="*/ 1463049 h 2045551"/>
                <a:gd name="connsiteX3" fmla="*/ 0 w 1638153"/>
                <a:gd name="connsiteY3" fmla="*/ 2045551 h 2045551"/>
                <a:gd name="connsiteX4" fmla="*/ 1023677 w 1638153"/>
                <a:gd name="connsiteY4" fmla="*/ 2033636 h 2045551"/>
                <a:gd name="connsiteX5" fmla="*/ 1089512 w 1638153"/>
                <a:gd name="connsiteY5" fmla="*/ 1580093 h 2045551"/>
                <a:gd name="connsiteX6" fmla="*/ 1638153 w 1638153"/>
                <a:gd name="connsiteY6" fmla="*/ 753475 h 2045551"/>
                <a:gd name="connsiteX7" fmla="*/ 1111458 w 1638153"/>
                <a:gd name="connsiteY7" fmla="*/ 80477 h 2045551"/>
                <a:gd name="connsiteX8" fmla="*/ 496981 w 1638153"/>
                <a:gd name="connsiteY8" fmla="*/ 680323 h 2045551"/>
                <a:gd name="connsiteX9" fmla="*/ 284841 w 1638153"/>
                <a:gd name="connsiteY9" fmla="*/ 10 h 20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8153" h="2045551">
                  <a:moveTo>
                    <a:pt x="284841" y="10"/>
                  </a:moveTo>
                  <a:cubicBezTo>
                    <a:pt x="292156" y="285302"/>
                    <a:pt x="101961" y="643747"/>
                    <a:pt x="109276" y="746160"/>
                  </a:cubicBezTo>
                  <a:cubicBezTo>
                    <a:pt x="99522" y="1014384"/>
                    <a:pt x="148291" y="1224086"/>
                    <a:pt x="167798" y="1463049"/>
                  </a:cubicBezTo>
                  <a:lnTo>
                    <a:pt x="0" y="2045551"/>
                  </a:lnTo>
                  <a:lnTo>
                    <a:pt x="1023677" y="2033636"/>
                  </a:lnTo>
                  <a:cubicBezTo>
                    <a:pt x="1055376" y="1884893"/>
                    <a:pt x="1057813" y="1728836"/>
                    <a:pt x="1089512" y="1580093"/>
                  </a:cubicBezTo>
                  <a:cubicBezTo>
                    <a:pt x="1440642" y="1333815"/>
                    <a:pt x="1535740" y="1153373"/>
                    <a:pt x="1638153" y="753475"/>
                  </a:cubicBezTo>
                  <a:lnTo>
                    <a:pt x="1111458" y="80477"/>
                  </a:lnTo>
                  <a:lnTo>
                    <a:pt x="496981" y="680323"/>
                  </a:lnTo>
                  <a:cubicBezTo>
                    <a:pt x="416514" y="477936"/>
                    <a:pt x="599395" y="-2428"/>
                    <a:pt x="284841"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2" name="Group 11"/>
          <p:cNvGrpSpPr/>
          <p:nvPr/>
        </p:nvGrpSpPr>
        <p:grpSpPr>
          <a:xfrm>
            <a:off x="3635903" y="2482543"/>
            <a:ext cx="1666119" cy="2017638"/>
            <a:chOff x="3731153" y="2225865"/>
            <a:chExt cx="1666119" cy="2017638"/>
          </a:xfrm>
        </p:grpSpPr>
        <p:pic>
          <p:nvPicPr>
            <p:cNvPr id="13" name="Picture 2" descr="D:\KBM-정애\014-Fullppt\PNG이미지\핸드폰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53" y="2225865"/>
              <a:ext cx="1666119" cy="2017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177052" y="2344220"/>
              <a:ext cx="907339" cy="1435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5" name="Group 14"/>
          <p:cNvGrpSpPr/>
          <p:nvPr/>
        </p:nvGrpSpPr>
        <p:grpSpPr>
          <a:xfrm>
            <a:off x="4722759" y="3079004"/>
            <a:ext cx="543317" cy="824717"/>
            <a:chOff x="4661983" y="2106581"/>
            <a:chExt cx="509735" cy="773742"/>
          </a:xfrm>
          <a:solidFill>
            <a:schemeClr val="accent6">
              <a:lumMod val="60000"/>
              <a:lumOff val="40000"/>
            </a:schemeClr>
          </a:solidFill>
        </p:grpSpPr>
        <p:sp>
          <p:nvSpPr>
            <p:cNvPr id="16" name="Rounded Rectangle 15"/>
            <p:cNvSpPr/>
            <p:nvPr/>
          </p:nvSpPr>
          <p:spPr>
            <a:xfrm rot="3148397">
              <a:off x="4756549" y="2012015"/>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ounded Rectangle 16"/>
            <p:cNvSpPr/>
            <p:nvPr/>
          </p:nvSpPr>
          <p:spPr>
            <a:xfrm rot="3148397">
              <a:off x="4786261" y="2266384"/>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8" name="Rounded Rectangle 17"/>
            <p:cNvSpPr/>
            <p:nvPr/>
          </p:nvSpPr>
          <p:spPr>
            <a:xfrm rot="3148397">
              <a:off x="4812149" y="2520754"/>
              <a:ext cx="265003" cy="4541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9" name="Rectangle 23"/>
          <p:cNvSpPr/>
          <p:nvPr/>
        </p:nvSpPr>
        <p:spPr>
          <a:xfrm>
            <a:off x="4010764" y="1300022"/>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23"/>
          <p:cNvSpPr/>
          <p:nvPr/>
        </p:nvSpPr>
        <p:spPr>
          <a:xfrm>
            <a:off x="2195230" y="1429649"/>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no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3"/>
          <p:cNvSpPr/>
          <p:nvPr/>
        </p:nvSpPr>
        <p:spPr>
          <a:xfrm>
            <a:off x="971600" y="2986105"/>
            <a:ext cx="1447839" cy="779317"/>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3"/>
          <p:cNvSpPr/>
          <p:nvPr/>
        </p:nvSpPr>
        <p:spPr>
          <a:xfrm>
            <a:off x="6276950" y="3359227"/>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3"/>
          <p:cNvSpPr/>
          <p:nvPr/>
        </p:nvSpPr>
        <p:spPr>
          <a:xfrm>
            <a:off x="6287295" y="2261414"/>
            <a:ext cx="1231995" cy="724691"/>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no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ectangle 36"/>
          <p:cNvSpPr/>
          <p:nvPr/>
        </p:nvSpPr>
        <p:spPr>
          <a:xfrm>
            <a:off x="2840762" y="1748441"/>
            <a:ext cx="432896" cy="32044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ardrop 6"/>
          <p:cNvSpPr/>
          <p:nvPr/>
        </p:nvSpPr>
        <p:spPr>
          <a:xfrm rot="8100000">
            <a:off x="4438939" y="1471179"/>
            <a:ext cx="402035" cy="40203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Box 29"/>
          <p:cNvSpPr txBox="1"/>
          <p:nvPr/>
        </p:nvSpPr>
        <p:spPr>
          <a:xfrm>
            <a:off x="219858" y="3770809"/>
            <a:ext cx="3368865" cy="400110"/>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Management of students </a:t>
            </a:r>
          </a:p>
        </p:txBody>
      </p:sp>
      <p:sp>
        <p:nvSpPr>
          <p:cNvPr id="32" name="TextBox 31"/>
          <p:cNvSpPr txBox="1"/>
          <p:nvPr/>
        </p:nvSpPr>
        <p:spPr>
          <a:xfrm>
            <a:off x="2054382" y="930478"/>
            <a:ext cx="5739713" cy="707886"/>
          </a:xfrm>
          <a:prstGeom prst="rect">
            <a:avLst/>
          </a:prstGeom>
          <a:noFill/>
        </p:spPr>
        <p:txBody>
          <a:bodyPr wrap="square" rtlCol="0">
            <a:spAutoFit/>
          </a:bodyPr>
          <a:lstStyle/>
          <a:p>
            <a:pPr algn="r"/>
            <a:r>
              <a:rPr lang="en-US" altLang="ko-KR" sz="2000" b="1" dirty="0">
                <a:solidFill>
                  <a:schemeClr val="tx1">
                    <a:lumMod val="75000"/>
                    <a:lumOff val="25000"/>
                  </a:schemeClr>
                </a:solidFill>
                <a:cs typeface="Arial" pitchFamily="34" charset="0"/>
              </a:rPr>
              <a:t>Tracking student progress through all educational activities</a:t>
            </a:r>
          </a:p>
        </p:txBody>
      </p:sp>
      <p:sp>
        <p:nvSpPr>
          <p:cNvPr id="39" name="object 3">
            <a:extLst>
              <a:ext uri="{FF2B5EF4-FFF2-40B4-BE49-F238E27FC236}">
                <a16:creationId xmlns:a16="http://schemas.microsoft.com/office/drawing/2014/main" id="{0C75E1D7-9A8D-4418-83D2-7BCB2DB32984}"/>
              </a:ext>
            </a:extLst>
          </p:cNvPr>
          <p:cNvSpPr/>
          <p:nvPr/>
        </p:nvSpPr>
        <p:spPr>
          <a:xfrm>
            <a:off x="1331640" y="123478"/>
            <a:ext cx="6552728" cy="751166"/>
          </a:xfrm>
          <a:prstGeom prst="rect">
            <a:avLst/>
          </a:prstGeom>
          <a:blipFill>
            <a:blip r:embed="rId4" cstate="print"/>
            <a:stretch>
              <a:fillRect/>
            </a:stretch>
          </a:blipFill>
        </p:spPr>
        <p:txBody>
          <a:bodyPr wrap="square" lIns="0" tIns="0" rIns="0" bIns="0" rtlCol="0"/>
          <a:lstStyle/>
          <a:p>
            <a:endParaRPr dirty="0"/>
          </a:p>
        </p:txBody>
      </p:sp>
      <p:sp>
        <p:nvSpPr>
          <p:cNvPr id="40" name="TextBox 39">
            <a:extLst>
              <a:ext uri="{FF2B5EF4-FFF2-40B4-BE49-F238E27FC236}">
                <a16:creationId xmlns:a16="http://schemas.microsoft.com/office/drawing/2014/main" id="{D23EBE1D-9EDC-4269-8CA4-2C534AC5F5DD}"/>
              </a:ext>
            </a:extLst>
          </p:cNvPr>
          <p:cNvSpPr txBox="1"/>
          <p:nvPr/>
        </p:nvSpPr>
        <p:spPr>
          <a:xfrm>
            <a:off x="0" y="197227"/>
            <a:ext cx="91440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WHY WE NEED LMS?</a:t>
            </a:r>
            <a:endParaRPr lang="ko-KR" altLang="en-US" sz="3600" b="1" dirty="0">
              <a:solidFill>
                <a:schemeClr val="bg1"/>
              </a:solidFill>
              <a:cs typeface="Arial" pitchFamily="34" charset="0"/>
            </a:endParaRPr>
          </a:p>
        </p:txBody>
      </p:sp>
      <p:sp>
        <p:nvSpPr>
          <p:cNvPr id="41" name="TextBox 40">
            <a:extLst>
              <a:ext uri="{FF2B5EF4-FFF2-40B4-BE49-F238E27FC236}">
                <a16:creationId xmlns:a16="http://schemas.microsoft.com/office/drawing/2014/main" id="{A7196C6B-4FAA-45A8-881F-49C740A8F13E}"/>
              </a:ext>
            </a:extLst>
          </p:cNvPr>
          <p:cNvSpPr txBox="1"/>
          <p:nvPr/>
        </p:nvSpPr>
        <p:spPr>
          <a:xfrm>
            <a:off x="5317412" y="4041088"/>
            <a:ext cx="3259279" cy="724691"/>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itchFamily="34" charset="0"/>
              </a:rPr>
              <a:t>Exchange of information with students</a:t>
            </a:r>
          </a:p>
        </p:txBody>
      </p:sp>
      <p:sp>
        <p:nvSpPr>
          <p:cNvPr id="44" name="Rectangle 9">
            <a:extLst>
              <a:ext uri="{FF2B5EF4-FFF2-40B4-BE49-F238E27FC236}">
                <a16:creationId xmlns:a16="http://schemas.microsoft.com/office/drawing/2014/main" id="{892348AC-FE42-4CFB-9DFC-5872F42CE5D9}"/>
              </a:ext>
            </a:extLst>
          </p:cNvPr>
          <p:cNvSpPr/>
          <p:nvPr/>
        </p:nvSpPr>
        <p:spPr>
          <a:xfrm>
            <a:off x="6670045" y="2489430"/>
            <a:ext cx="498591" cy="38288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D15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Round Same Side Corner Rectangle 11">
            <a:extLst>
              <a:ext uri="{FF2B5EF4-FFF2-40B4-BE49-F238E27FC236}">
                <a16:creationId xmlns:a16="http://schemas.microsoft.com/office/drawing/2014/main" id="{50548798-83DF-4F0C-9C3C-18CD176BEE51}"/>
              </a:ext>
            </a:extLst>
          </p:cNvPr>
          <p:cNvSpPr/>
          <p:nvPr/>
        </p:nvSpPr>
        <p:spPr>
          <a:xfrm rot="9900000">
            <a:off x="6710217" y="3619294"/>
            <a:ext cx="407173" cy="34581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Round Same Side Corner Rectangle 8">
            <a:extLst>
              <a:ext uri="{FF2B5EF4-FFF2-40B4-BE49-F238E27FC236}">
                <a16:creationId xmlns:a16="http://schemas.microsoft.com/office/drawing/2014/main" id="{D7730AA8-4684-49BF-A654-D6AEEA043557}"/>
              </a:ext>
            </a:extLst>
          </p:cNvPr>
          <p:cNvSpPr/>
          <p:nvPr/>
        </p:nvSpPr>
        <p:spPr>
          <a:xfrm>
            <a:off x="1475713" y="3219822"/>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Round Same Side Corner Rectangle 20">
            <a:extLst>
              <a:ext uri="{FF2B5EF4-FFF2-40B4-BE49-F238E27FC236}">
                <a16:creationId xmlns:a16="http://schemas.microsoft.com/office/drawing/2014/main" id="{9869BF8F-E31C-497D-99CF-3A4BEF1F8120}"/>
              </a:ext>
            </a:extLst>
          </p:cNvPr>
          <p:cNvSpPr/>
          <p:nvPr/>
        </p:nvSpPr>
        <p:spPr>
          <a:xfrm rot="10800000">
            <a:off x="1687825" y="3219822"/>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Round Same Side Corner Rectangle 8">
            <a:extLst>
              <a:ext uri="{FF2B5EF4-FFF2-40B4-BE49-F238E27FC236}">
                <a16:creationId xmlns:a16="http://schemas.microsoft.com/office/drawing/2014/main" id="{F61C16FC-661A-4042-A401-9318C36D276C}"/>
              </a:ext>
            </a:extLst>
          </p:cNvPr>
          <p:cNvSpPr/>
          <p:nvPr/>
        </p:nvSpPr>
        <p:spPr>
          <a:xfrm>
            <a:off x="1929268" y="3219822"/>
            <a:ext cx="176460" cy="464752"/>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ound Same Side Corner Rectangle 20">
            <a:extLst>
              <a:ext uri="{FF2B5EF4-FFF2-40B4-BE49-F238E27FC236}">
                <a16:creationId xmlns:a16="http://schemas.microsoft.com/office/drawing/2014/main" id="{4B3AF74C-7BDB-4A5D-866A-DD181D7D5739}"/>
              </a:ext>
            </a:extLst>
          </p:cNvPr>
          <p:cNvSpPr/>
          <p:nvPr/>
        </p:nvSpPr>
        <p:spPr>
          <a:xfrm rot="10800000">
            <a:off x="1225166" y="3220402"/>
            <a:ext cx="219879" cy="469045"/>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Round Same Side Corner Rectangle 8">
            <a:extLst>
              <a:ext uri="{FF2B5EF4-FFF2-40B4-BE49-F238E27FC236}">
                <a16:creationId xmlns:a16="http://schemas.microsoft.com/office/drawing/2014/main" id="{19993408-76E0-4F7C-9EFF-86481177CE81}"/>
              </a:ext>
            </a:extLst>
          </p:cNvPr>
          <p:cNvSpPr/>
          <p:nvPr/>
        </p:nvSpPr>
        <p:spPr>
          <a:xfrm>
            <a:off x="2410592" y="17185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a:extLst>
              <a:ext uri="{FF2B5EF4-FFF2-40B4-BE49-F238E27FC236}">
                <a16:creationId xmlns:a16="http://schemas.microsoft.com/office/drawing/2014/main" id="{5EFA58E4-D768-4CEE-B09E-B0668D30CAEB}"/>
              </a:ext>
            </a:extLst>
          </p:cNvPr>
          <p:cNvSpPr/>
          <p:nvPr/>
        </p:nvSpPr>
        <p:spPr>
          <a:xfrm>
            <a:off x="4160100" y="2603688"/>
            <a:ext cx="726481" cy="400110"/>
          </a:xfrm>
          <a:prstGeom prst="rect">
            <a:avLst/>
          </a:prstGeom>
        </p:spPr>
        <p:txBody>
          <a:bodyPr wrap="none">
            <a:spAutoFit/>
          </a:bodyPr>
          <a:lstStyle/>
          <a:p>
            <a:r>
              <a:rPr lang="en-US" altLang="ko-KR" sz="2000" b="1" dirty="0">
                <a:solidFill>
                  <a:schemeClr val="bg1"/>
                </a:solidFill>
                <a:cs typeface="Arial" pitchFamily="34" charset="0"/>
              </a:rPr>
              <a:t>LMS</a:t>
            </a:r>
            <a:endParaRPr lang="en-US" sz="2000" dirty="0"/>
          </a:p>
        </p:txBody>
      </p:sp>
      <p:sp>
        <p:nvSpPr>
          <p:cNvPr id="69" name="Rounded Rectangle 31">
            <a:extLst>
              <a:ext uri="{FF2B5EF4-FFF2-40B4-BE49-F238E27FC236}">
                <a16:creationId xmlns:a16="http://schemas.microsoft.com/office/drawing/2014/main" id="{30E55BA3-145A-414B-B88E-A9D1B719557C}"/>
              </a:ext>
            </a:extLst>
          </p:cNvPr>
          <p:cNvSpPr>
            <a:spLocks noChangeAspect="1"/>
          </p:cNvSpPr>
          <p:nvPr/>
        </p:nvSpPr>
        <p:spPr>
          <a:xfrm>
            <a:off x="4283968" y="3003798"/>
            <a:ext cx="454201" cy="645783"/>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496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3">
            <a:extLst>
              <a:ext uri="{FF2B5EF4-FFF2-40B4-BE49-F238E27FC236}">
                <a16:creationId xmlns:a16="http://schemas.microsoft.com/office/drawing/2014/main" id="{E235F9B4-CD50-4042-A9F3-50324C605507}"/>
              </a:ext>
            </a:extLst>
          </p:cNvPr>
          <p:cNvSpPr/>
          <p:nvPr/>
        </p:nvSpPr>
        <p:spPr>
          <a:xfrm>
            <a:off x="1547664" y="308416"/>
            <a:ext cx="6552728"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323528" y="298683"/>
            <a:ext cx="9143999"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KEY FEATURES OF LMS</a:t>
            </a:r>
            <a:endParaRPr lang="ko-KR" altLang="en-US" sz="4000" b="1" dirty="0">
              <a:solidFill>
                <a:schemeClr val="bg1"/>
              </a:solidFill>
              <a:cs typeface="Arial" pitchFamily="34" charset="0"/>
            </a:endParaRPr>
          </a:p>
        </p:txBody>
      </p:sp>
      <p:sp>
        <p:nvSpPr>
          <p:cNvPr id="37" name="object 2">
            <a:extLst>
              <a:ext uri="{FF2B5EF4-FFF2-40B4-BE49-F238E27FC236}">
                <a16:creationId xmlns:a16="http://schemas.microsoft.com/office/drawing/2014/main" id="{ED9DD645-5C6D-4E1E-B160-8F4547A178C5}"/>
              </a:ext>
            </a:extLst>
          </p:cNvPr>
          <p:cNvSpPr/>
          <p:nvPr/>
        </p:nvSpPr>
        <p:spPr>
          <a:xfrm>
            <a:off x="107504" y="1135848"/>
            <a:ext cx="3225881" cy="3670733"/>
          </a:xfrm>
          <a:prstGeom prst="rect">
            <a:avLst/>
          </a:prstGeom>
          <a:blipFill>
            <a:blip r:embed="rId4" cstate="print"/>
            <a:stretch>
              <a:fillRect/>
            </a:stretch>
          </a:blipFill>
        </p:spPr>
        <p:txBody>
          <a:bodyPr wrap="square" lIns="0" tIns="0" rIns="0" bIns="0" rtlCol="0"/>
          <a:lstStyle/>
          <a:p>
            <a:endParaRPr/>
          </a:p>
        </p:txBody>
      </p:sp>
      <p:sp>
        <p:nvSpPr>
          <p:cNvPr id="38" name="object 3">
            <a:extLst>
              <a:ext uri="{FF2B5EF4-FFF2-40B4-BE49-F238E27FC236}">
                <a16:creationId xmlns:a16="http://schemas.microsoft.com/office/drawing/2014/main" id="{6E1903F9-374F-4534-B4A3-F7FE0EE36469}"/>
              </a:ext>
            </a:extLst>
          </p:cNvPr>
          <p:cNvSpPr/>
          <p:nvPr/>
        </p:nvSpPr>
        <p:spPr>
          <a:xfrm>
            <a:off x="3419872" y="1135848"/>
            <a:ext cx="5304909" cy="571806"/>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rtlCol="0"/>
          <a:lstStyle/>
          <a:p>
            <a:endParaRPr>
              <a:solidFill>
                <a:schemeClr val="lt1"/>
              </a:solidFill>
            </a:endParaRPr>
          </a:p>
        </p:txBody>
      </p:sp>
      <p:sp>
        <p:nvSpPr>
          <p:cNvPr id="39" name="object 4">
            <a:extLst>
              <a:ext uri="{FF2B5EF4-FFF2-40B4-BE49-F238E27FC236}">
                <a16:creationId xmlns:a16="http://schemas.microsoft.com/office/drawing/2014/main" id="{D4536C17-6351-46D8-8F3B-17E905C49D89}"/>
              </a:ext>
            </a:extLst>
          </p:cNvPr>
          <p:cNvSpPr txBox="1">
            <a:spLocks/>
          </p:cNvSpPr>
          <p:nvPr/>
        </p:nvSpPr>
        <p:spPr>
          <a:xfrm>
            <a:off x="3667285" y="1188230"/>
            <a:ext cx="4836484" cy="459741"/>
          </a:xfrm>
          <a:prstGeom prst="rect">
            <a:avLst/>
          </a:prstGeom>
        </p:spPr>
        <p:txBody>
          <a:bodyPr vert="horz" wrap="square" lIns="0" tIns="13335" rIns="0" bIns="0" rtlCol="0">
            <a:sp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12700">
              <a:spcBef>
                <a:spcPts val="105"/>
              </a:spcBef>
            </a:pPr>
            <a:r>
              <a:rPr lang="en-US" sz="2900" b="1" spc="-5" dirty="0">
                <a:solidFill>
                  <a:schemeClr val="bg1"/>
                </a:solidFill>
              </a:rPr>
              <a:t>SINGLE </a:t>
            </a:r>
            <a:r>
              <a:rPr lang="en-US" sz="2900" b="1" spc="-20" dirty="0">
                <a:solidFill>
                  <a:schemeClr val="bg1"/>
                </a:solidFill>
              </a:rPr>
              <a:t>POINT </a:t>
            </a:r>
            <a:r>
              <a:rPr lang="en-US" sz="2900" b="1" dirty="0">
                <a:solidFill>
                  <a:schemeClr val="bg1"/>
                </a:solidFill>
              </a:rPr>
              <a:t>OF</a:t>
            </a:r>
            <a:r>
              <a:rPr lang="en-US" sz="2900" b="1" spc="-90" dirty="0">
                <a:solidFill>
                  <a:schemeClr val="bg1"/>
                </a:solidFill>
              </a:rPr>
              <a:t> </a:t>
            </a:r>
            <a:r>
              <a:rPr lang="en-US" sz="2900" b="1" dirty="0">
                <a:solidFill>
                  <a:schemeClr val="bg1"/>
                </a:solidFill>
              </a:rPr>
              <a:t>ACCESS</a:t>
            </a:r>
          </a:p>
        </p:txBody>
      </p:sp>
      <p:sp>
        <p:nvSpPr>
          <p:cNvPr id="40" name="object 5">
            <a:extLst>
              <a:ext uri="{FF2B5EF4-FFF2-40B4-BE49-F238E27FC236}">
                <a16:creationId xmlns:a16="http://schemas.microsoft.com/office/drawing/2014/main" id="{93AF073B-A00D-4167-9181-94C7793D616F}"/>
              </a:ext>
            </a:extLst>
          </p:cNvPr>
          <p:cNvSpPr/>
          <p:nvPr/>
        </p:nvSpPr>
        <p:spPr>
          <a:xfrm>
            <a:off x="3491880" y="2864040"/>
            <a:ext cx="5498565" cy="571806"/>
          </a:xfrm>
          <a:prstGeom prst="rect">
            <a:avLst/>
          </a:prstGeom>
        </p:spPr>
        <p:style>
          <a:lnRef idx="3">
            <a:schemeClr val="lt1"/>
          </a:lnRef>
          <a:fillRef idx="1">
            <a:schemeClr val="accent2"/>
          </a:fillRef>
          <a:effectRef idx="1">
            <a:schemeClr val="accent2"/>
          </a:effectRef>
          <a:fontRef idx="minor">
            <a:schemeClr val="lt1"/>
          </a:fontRef>
        </p:style>
        <p:txBody>
          <a:bodyPr wrap="square" lIns="0" tIns="0" rIns="0" bIns="0" rtlCol="0"/>
          <a:lstStyle/>
          <a:p>
            <a:endParaRPr/>
          </a:p>
        </p:txBody>
      </p:sp>
      <p:sp>
        <p:nvSpPr>
          <p:cNvPr id="41" name="object 6">
            <a:extLst>
              <a:ext uri="{FF2B5EF4-FFF2-40B4-BE49-F238E27FC236}">
                <a16:creationId xmlns:a16="http://schemas.microsoft.com/office/drawing/2014/main" id="{23CA1478-F643-4988-88F0-253B7D6103F7}"/>
              </a:ext>
            </a:extLst>
          </p:cNvPr>
          <p:cNvSpPr txBox="1"/>
          <p:nvPr/>
        </p:nvSpPr>
        <p:spPr>
          <a:xfrm>
            <a:off x="3600448" y="1887336"/>
            <a:ext cx="5104265" cy="718145"/>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3200" b="1" spc="-15" dirty="0">
                <a:latin typeface="Carlito"/>
                <a:cs typeface="Carlito"/>
              </a:rPr>
              <a:t>F</a:t>
            </a:r>
            <a:r>
              <a:rPr sz="3200" b="1" spc="-15" dirty="0">
                <a:latin typeface="Carlito"/>
                <a:cs typeface="Carlito"/>
              </a:rPr>
              <a:t>or </a:t>
            </a:r>
            <a:r>
              <a:rPr sz="3200" b="1" dirty="0">
                <a:latin typeface="Carlito"/>
                <a:cs typeface="Carlito"/>
              </a:rPr>
              <a:t>all the e-learning</a:t>
            </a:r>
            <a:r>
              <a:rPr sz="3200" b="1" spc="-95" dirty="0">
                <a:latin typeface="Carlito"/>
                <a:cs typeface="Carlito"/>
              </a:rPr>
              <a:t> </a:t>
            </a:r>
            <a:r>
              <a:rPr sz="3200" b="1" spc="-15" dirty="0">
                <a:latin typeface="Carlito"/>
                <a:cs typeface="Carlito"/>
              </a:rPr>
              <a:t>content</a:t>
            </a:r>
            <a:endParaRPr lang="en-US" sz="3200" b="1" spc="-15" dirty="0">
              <a:latin typeface="Carlito"/>
              <a:cs typeface="Carlito"/>
            </a:endParaRPr>
          </a:p>
          <a:p>
            <a:pPr marL="12700">
              <a:lnSpc>
                <a:spcPts val="2645"/>
              </a:lnSpc>
              <a:spcBef>
                <a:spcPts val="105"/>
              </a:spcBef>
              <a:tabLst>
                <a:tab pos="241300" algn="l"/>
              </a:tabLst>
            </a:pPr>
            <a:r>
              <a:rPr sz="3200" b="1" dirty="0">
                <a:latin typeface="Carlito"/>
                <a:cs typeface="Carlito"/>
              </a:rPr>
              <a:t>and </a:t>
            </a:r>
            <a:r>
              <a:rPr sz="3200" b="1" spc="-10" dirty="0">
                <a:latin typeface="Carlito"/>
                <a:cs typeface="Carlito"/>
              </a:rPr>
              <a:t>student</a:t>
            </a:r>
            <a:r>
              <a:rPr sz="3200" b="1" spc="-25" dirty="0">
                <a:latin typeface="Carlito"/>
                <a:cs typeface="Carlito"/>
              </a:rPr>
              <a:t> </a:t>
            </a:r>
            <a:r>
              <a:rPr sz="3200" b="1" spc="-20" dirty="0">
                <a:latin typeface="Carlito"/>
                <a:cs typeface="Carlito"/>
              </a:rPr>
              <a:t>records</a:t>
            </a:r>
            <a:r>
              <a:rPr lang="en-US" sz="3200" b="1" spc="-20" dirty="0">
                <a:latin typeface="Carlito"/>
                <a:cs typeface="Carlito"/>
              </a:rPr>
              <a:t>.</a:t>
            </a:r>
            <a:endParaRPr sz="3200" b="1" dirty="0">
              <a:latin typeface="Carlito"/>
              <a:cs typeface="Carlito"/>
            </a:endParaRPr>
          </a:p>
        </p:txBody>
      </p:sp>
      <p:sp>
        <p:nvSpPr>
          <p:cNvPr id="43" name="object 6">
            <a:extLst>
              <a:ext uri="{FF2B5EF4-FFF2-40B4-BE49-F238E27FC236}">
                <a16:creationId xmlns:a16="http://schemas.microsoft.com/office/drawing/2014/main" id="{E746F5CC-82F8-4611-869E-9D13A71BCF6B}"/>
              </a:ext>
            </a:extLst>
          </p:cNvPr>
          <p:cNvSpPr txBox="1"/>
          <p:nvPr/>
        </p:nvSpPr>
        <p:spPr>
          <a:xfrm>
            <a:off x="3564625" y="3015666"/>
            <a:ext cx="5291295" cy="348172"/>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2900" b="1" spc="-20" dirty="0">
                <a:solidFill>
                  <a:schemeClr val="bg1"/>
                </a:solidFill>
                <a:latin typeface="+mj-lt"/>
                <a:ea typeface="+mj-ea"/>
                <a:cs typeface="+mj-cs"/>
              </a:rPr>
              <a:t>EASY ACCESS &amp; FLEXIBILITY</a:t>
            </a:r>
          </a:p>
        </p:txBody>
      </p:sp>
      <p:sp>
        <p:nvSpPr>
          <p:cNvPr id="44" name="object 6">
            <a:extLst>
              <a:ext uri="{FF2B5EF4-FFF2-40B4-BE49-F238E27FC236}">
                <a16:creationId xmlns:a16="http://schemas.microsoft.com/office/drawing/2014/main" id="{F6223731-387B-41B7-AD9C-E6DED9E53EB4}"/>
              </a:ext>
            </a:extLst>
          </p:cNvPr>
          <p:cNvSpPr txBox="1"/>
          <p:nvPr/>
        </p:nvSpPr>
        <p:spPr>
          <a:xfrm>
            <a:off x="3582093" y="3580389"/>
            <a:ext cx="5280788" cy="1038746"/>
          </a:xfrm>
          <a:prstGeom prst="rect">
            <a:avLst/>
          </a:prstGeom>
        </p:spPr>
        <p:txBody>
          <a:bodyPr vert="horz" wrap="square" lIns="0" tIns="13335" rIns="0" bIns="0" rtlCol="0">
            <a:spAutoFit/>
          </a:bodyPr>
          <a:lstStyle/>
          <a:p>
            <a:pPr marL="12700">
              <a:lnSpc>
                <a:spcPts val="2645"/>
              </a:lnSpc>
              <a:spcBef>
                <a:spcPts val="105"/>
              </a:spcBef>
              <a:tabLst>
                <a:tab pos="241300" algn="l"/>
              </a:tabLst>
            </a:pPr>
            <a:r>
              <a:rPr lang="en-US" sz="3200" b="1" dirty="0">
                <a:latin typeface="Carlito"/>
              </a:rPr>
              <a:t>F</a:t>
            </a:r>
            <a:r>
              <a:rPr sz="3200" b="1" dirty="0">
                <a:latin typeface="Carlito"/>
              </a:rPr>
              <a:t>or anytime, anywhere  access to learning content  and </a:t>
            </a:r>
            <a:br>
              <a:rPr lang="en-US" sz="3200" b="1" dirty="0">
                <a:latin typeface="Carlito"/>
              </a:rPr>
            </a:br>
            <a:r>
              <a:rPr sz="3200" b="1" dirty="0">
                <a:latin typeface="Carlito"/>
              </a:rPr>
              <a:t>administration.</a:t>
            </a:r>
          </a:p>
        </p:txBody>
      </p:sp>
    </p:spTree>
    <p:extLst>
      <p:ext uri="{BB962C8B-B14F-4D97-AF65-F5344CB8AC3E}">
        <p14:creationId xmlns:p14="http://schemas.microsoft.com/office/powerpoint/2010/main" val="19779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 3">
            <a:extLst>
              <a:ext uri="{FF2B5EF4-FFF2-40B4-BE49-F238E27FC236}">
                <a16:creationId xmlns:a16="http://schemas.microsoft.com/office/drawing/2014/main" id="{E235F9B4-CD50-4042-A9F3-50324C605507}"/>
              </a:ext>
            </a:extLst>
          </p:cNvPr>
          <p:cNvSpPr/>
          <p:nvPr/>
        </p:nvSpPr>
        <p:spPr>
          <a:xfrm>
            <a:off x="251520" y="-20538"/>
            <a:ext cx="8604400"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0" y="60395"/>
            <a:ext cx="9143999" cy="523220"/>
          </a:xfrm>
          <a:prstGeom prst="rect">
            <a:avLst/>
          </a:prstGeom>
          <a:noFill/>
        </p:spPr>
        <p:txBody>
          <a:bodyPr wrap="square" rtlCol="0">
            <a:spAutoFit/>
          </a:bodyPr>
          <a:lstStyle/>
          <a:p>
            <a:pPr algn="ctr"/>
            <a:r>
              <a:rPr lang="en-US" altLang="ko-KR" sz="2800" b="1">
                <a:solidFill>
                  <a:schemeClr val="bg1"/>
                </a:solidFill>
                <a:cs typeface="Arial" pitchFamily="34" charset="0"/>
              </a:rPr>
              <a:t>ARCHITECTURE DIAGRAM </a:t>
            </a:r>
            <a:endParaRPr lang="ko-KR" altLang="en-US" sz="2800" b="1" dirty="0">
              <a:solidFill>
                <a:schemeClr val="bg1"/>
              </a:solidFill>
              <a:cs typeface="Arial" pitchFamily="34" charset="0"/>
            </a:endParaRPr>
          </a:p>
        </p:txBody>
      </p:sp>
      <p:pic>
        <p:nvPicPr>
          <p:cNvPr id="5" name="Picture 4">
            <a:extLst>
              <a:ext uri="{FF2B5EF4-FFF2-40B4-BE49-F238E27FC236}">
                <a16:creationId xmlns:a16="http://schemas.microsoft.com/office/drawing/2014/main" id="{5719F61D-5E0D-4B4D-9355-F3D030AC1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30628"/>
            <a:ext cx="9144000" cy="4387472"/>
          </a:xfrm>
          <a:prstGeom prst="rect">
            <a:avLst/>
          </a:prstGeom>
          <a:ln w="38100">
            <a:solidFill>
              <a:srgbClr val="D15A12"/>
            </a:solidFill>
          </a:ln>
        </p:spPr>
      </p:pic>
    </p:spTree>
    <p:extLst>
      <p:ext uri="{BB962C8B-B14F-4D97-AF65-F5344CB8AC3E}">
        <p14:creationId xmlns:p14="http://schemas.microsoft.com/office/powerpoint/2010/main" val="249202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5764527B-9C8D-4BCF-84F0-B0AE05A93C1E}"/>
              </a:ext>
            </a:extLst>
          </p:cNvPr>
          <p:cNvSpPr/>
          <p:nvPr/>
        </p:nvSpPr>
        <p:spPr>
          <a:xfrm>
            <a:off x="5436096" y="138132"/>
            <a:ext cx="3696474" cy="751166"/>
          </a:xfrm>
          <a:prstGeom prst="rect">
            <a:avLst/>
          </a:prstGeom>
          <a:blipFill>
            <a:blip r:embed="rId3" cstate="print"/>
            <a:stretch>
              <a:fillRect/>
            </a:stretch>
          </a:blipFill>
        </p:spPr>
        <p:txBody>
          <a:bodyPr wrap="square" lIns="0" tIns="0" rIns="0" bIns="0" rtlCol="0"/>
          <a:lstStyle/>
          <a:p>
            <a:endParaRPr/>
          </a:p>
        </p:txBody>
      </p:sp>
      <p:sp>
        <p:nvSpPr>
          <p:cNvPr id="34" name="TextBox 33">
            <a:extLst>
              <a:ext uri="{FF2B5EF4-FFF2-40B4-BE49-F238E27FC236}">
                <a16:creationId xmlns:a16="http://schemas.microsoft.com/office/drawing/2014/main" id="{E30FDECB-063E-4CC2-8298-C309D466932F}"/>
              </a:ext>
            </a:extLst>
          </p:cNvPr>
          <p:cNvSpPr txBox="1"/>
          <p:nvPr/>
        </p:nvSpPr>
        <p:spPr>
          <a:xfrm>
            <a:off x="5364088" y="267494"/>
            <a:ext cx="3779912" cy="492443"/>
          </a:xfrm>
          <a:prstGeom prst="rect">
            <a:avLst/>
          </a:prstGeom>
          <a:noFill/>
        </p:spPr>
        <p:txBody>
          <a:bodyPr wrap="square" rtlCol="0">
            <a:spAutoFit/>
          </a:bodyPr>
          <a:lstStyle/>
          <a:p>
            <a:pPr algn="ctr"/>
            <a:r>
              <a:rPr lang="en-US" altLang="ko-KR" sz="2600" b="1" dirty="0">
                <a:solidFill>
                  <a:schemeClr val="bg1"/>
                </a:solidFill>
                <a:cs typeface="Arial" pitchFamily="34" charset="0"/>
              </a:rPr>
              <a:t>BASIC COMPONENTS</a:t>
            </a:r>
            <a:endParaRPr lang="ko-KR" altLang="en-US" sz="2600" b="1" dirty="0">
              <a:solidFill>
                <a:schemeClr val="bg1"/>
              </a:solidFill>
              <a:cs typeface="Arial" pitchFamily="34" charset="0"/>
            </a:endParaRPr>
          </a:p>
        </p:txBody>
      </p:sp>
      <p:pic>
        <p:nvPicPr>
          <p:cNvPr id="3" name="Picture 2">
            <a:extLst>
              <a:ext uri="{FF2B5EF4-FFF2-40B4-BE49-F238E27FC236}">
                <a16:creationId xmlns:a16="http://schemas.microsoft.com/office/drawing/2014/main" id="{392F8F22-3F17-4E5D-A557-2A09A7103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51470"/>
            <a:ext cx="5328592" cy="5038484"/>
          </a:xfrm>
          <a:prstGeom prst="rect">
            <a:avLst/>
          </a:prstGeom>
          <a:ln w="57150">
            <a:solidFill>
              <a:schemeClr val="accent4"/>
            </a:solidFill>
          </a:ln>
        </p:spPr>
      </p:pic>
      <p:sp>
        <p:nvSpPr>
          <p:cNvPr id="4" name="TextBox 3">
            <a:extLst>
              <a:ext uri="{FF2B5EF4-FFF2-40B4-BE49-F238E27FC236}">
                <a16:creationId xmlns:a16="http://schemas.microsoft.com/office/drawing/2014/main" id="{55B5F15D-46F0-46F1-B625-F1F99B627A0E}"/>
              </a:ext>
            </a:extLst>
          </p:cNvPr>
          <p:cNvSpPr txBox="1"/>
          <p:nvPr/>
        </p:nvSpPr>
        <p:spPr>
          <a:xfrm>
            <a:off x="5604178" y="862552"/>
            <a:ext cx="3456384" cy="3416320"/>
          </a:xfrm>
          <a:prstGeom prst="rect">
            <a:avLst/>
          </a:prstGeom>
          <a:noFill/>
        </p:spPr>
        <p:txBody>
          <a:bodyPr wrap="square" rtlCol="0">
            <a:spAutoFit/>
          </a:bodyPr>
          <a:lstStyle/>
          <a:p>
            <a:pPr marL="285750" indent="-285750">
              <a:lnSpc>
                <a:spcPct val="150000"/>
              </a:lnSpc>
              <a:buClr>
                <a:srgbClr val="00B0F0"/>
              </a:buClr>
              <a:buFont typeface="Wingdings" panose="05000000000000000000" pitchFamily="2" charset="2"/>
              <a:buChar char="v"/>
            </a:pPr>
            <a:r>
              <a:rPr lang="en-US" sz="2200" dirty="0"/>
              <a:t>Learning Content</a:t>
            </a:r>
          </a:p>
          <a:p>
            <a:pPr marL="285750" indent="-285750">
              <a:lnSpc>
                <a:spcPct val="150000"/>
              </a:lnSpc>
              <a:buClr>
                <a:srgbClr val="00B0F0"/>
              </a:buClr>
              <a:buFont typeface="Wingdings" panose="05000000000000000000" pitchFamily="2" charset="2"/>
              <a:buChar char="v"/>
            </a:pPr>
            <a:r>
              <a:rPr lang="en-US" sz="2200" dirty="0"/>
              <a:t>Learning Management</a:t>
            </a:r>
          </a:p>
          <a:p>
            <a:pPr marL="285750" indent="-285750">
              <a:lnSpc>
                <a:spcPct val="150000"/>
              </a:lnSpc>
              <a:buClr>
                <a:srgbClr val="00B0F0"/>
              </a:buClr>
              <a:buFont typeface="Wingdings" panose="05000000000000000000" pitchFamily="2" charset="2"/>
              <a:buChar char="v"/>
            </a:pPr>
            <a:r>
              <a:rPr lang="en-US" sz="2200" dirty="0"/>
              <a:t>Timetables</a:t>
            </a:r>
          </a:p>
          <a:p>
            <a:pPr marL="285750" indent="-285750">
              <a:lnSpc>
                <a:spcPct val="150000"/>
              </a:lnSpc>
              <a:buClr>
                <a:srgbClr val="00B0F0"/>
              </a:buClr>
              <a:buFont typeface="Wingdings" panose="05000000000000000000" pitchFamily="2" charset="2"/>
              <a:buChar char="v"/>
            </a:pPr>
            <a:r>
              <a:rPr lang="en-US" sz="2200" dirty="0"/>
              <a:t>Evaluation</a:t>
            </a:r>
          </a:p>
          <a:p>
            <a:pPr marL="285750" indent="-285750">
              <a:lnSpc>
                <a:spcPct val="150000"/>
              </a:lnSpc>
              <a:buClr>
                <a:srgbClr val="00B0F0"/>
              </a:buClr>
              <a:buFont typeface="Wingdings" panose="05000000000000000000" pitchFamily="2" charset="2"/>
              <a:buChar char="v"/>
            </a:pPr>
            <a:r>
              <a:rPr lang="en-US" sz="2200" dirty="0"/>
              <a:t>Certificates</a:t>
            </a:r>
          </a:p>
          <a:p>
            <a:pPr marL="285750" indent="-285750">
              <a:lnSpc>
                <a:spcPct val="150000"/>
              </a:lnSpc>
              <a:buClr>
                <a:srgbClr val="00B0F0"/>
              </a:buClr>
              <a:buFont typeface="Wingdings" panose="05000000000000000000" pitchFamily="2" charset="2"/>
              <a:buChar char="v"/>
            </a:pPr>
            <a:r>
              <a:rPr lang="en-US" sz="2200" dirty="0"/>
              <a:t>Reports</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371564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
            <a:extLst>
              <a:ext uri="{FF2B5EF4-FFF2-40B4-BE49-F238E27FC236}">
                <a16:creationId xmlns:a16="http://schemas.microsoft.com/office/drawing/2014/main" id="{D0080A24-0633-4414-93A5-1036CD004D72}"/>
              </a:ext>
            </a:extLst>
          </p:cNvPr>
          <p:cNvSpPr/>
          <p:nvPr/>
        </p:nvSpPr>
        <p:spPr>
          <a:xfrm>
            <a:off x="1475656" y="20384"/>
            <a:ext cx="6264696" cy="751166"/>
          </a:xfrm>
          <a:prstGeom prst="rect">
            <a:avLst/>
          </a:prstGeom>
          <a:blipFill>
            <a:blip r:embed="rId3" cstate="print"/>
            <a:stretch>
              <a:fillRect/>
            </a:stretch>
          </a:blipFill>
        </p:spPr>
        <p:txBody>
          <a:bodyPr wrap="square" lIns="0" tIns="0" rIns="0" bIns="0" rtlCol="0"/>
          <a:lstStyle/>
          <a:p>
            <a:endParaRPr/>
          </a:p>
        </p:txBody>
      </p:sp>
      <p:sp>
        <p:nvSpPr>
          <p:cNvPr id="23" name="TextBox 22">
            <a:extLst>
              <a:ext uri="{FF2B5EF4-FFF2-40B4-BE49-F238E27FC236}">
                <a16:creationId xmlns:a16="http://schemas.microsoft.com/office/drawing/2014/main" id="{E1C4EE1C-E243-41CA-AB58-2030D74D8E44}"/>
              </a:ext>
            </a:extLst>
          </p:cNvPr>
          <p:cNvSpPr txBox="1"/>
          <p:nvPr/>
        </p:nvSpPr>
        <p:spPr>
          <a:xfrm>
            <a:off x="0" y="149746"/>
            <a:ext cx="9144000" cy="492443"/>
          </a:xfrm>
          <a:prstGeom prst="rect">
            <a:avLst/>
          </a:prstGeom>
          <a:noFill/>
        </p:spPr>
        <p:txBody>
          <a:bodyPr wrap="square" rtlCol="0">
            <a:spAutoFit/>
          </a:bodyPr>
          <a:lstStyle/>
          <a:p>
            <a:pPr algn="ctr"/>
            <a:r>
              <a:rPr lang="en-US" altLang="ko-KR" sz="2600" b="1" dirty="0">
                <a:solidFill>
                  <a:schemeClr val="bg1"/>
                </a:solidFill>
                <a:cs typeface="Arial" pitchFamily="34" charset="0"/>
              </a:rPr>
              <a:t>CHARACTERISTICS OF LMS</a:t>
            </a:r>
            <a:endParaRPr lang="ko-KR" altLang="en-US" sz="2600" b="1" dirty="0">
              <a:solidFill>
                <a:schemeClr val="bg1"/>
              </a:solidFill>
              <a:cs typeface="Arial" pitchFamily="34" charset="0"/>
            </a:endParaRPr>
          </a:p>
        </p:txBody>
      </p:sp>
      <p:pic>
        <p:nvPicPr>
          <p:cNvPr id="24" name="Picture 23">
            <a:extLst>
              <a:ext uri="{FF2B5EF4-FFF2-40B4-BE49-F238E27FC236}">
                <a16:creationId xmlns:a16="http://schemas.microsoft.com/office/drawing/2014/main" id="{3EDBD3FB-AABE-4715-BF54-8ACC6467A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802636"/>
            <a:ext cx="6336704" cy="4254203"/>
          </a:xfrm>
          <a:prstGeom prst="rect">
            <a:avLst/>
          </a:prstGeom>
          <a:ln w="57150">
            <a:solidFill>
              <a:schemeClr val="accent4"/>
            </a:solidFill>
          </a:ln>
        </p:spPr>
      </p:pic>
    </p:spTree>
    <p:extLst>
      <p:ext uri="{BB962C8B-B14F-4D97-AF65-F5344CB8AC3E}">
        <p14:creationId xmlns:p14="http://schemas.microsoft.com/office/powerpoint/2010/main" val="1966418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869B746-EF25-9128-79FD-1AE496361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87" r="16785"/>
          <a:stretch/>
        </p:blipFill>
        <p:spPr bwMode="auto">
          <a:xfrm>
            <a:off x="14872" y="-6874"/>
            <a:ext cx="5277208" cy="51260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5875DE-22B6-9820-FB80-67ADBA361598}"/>
              </a:ext>
            </a:extLst>
          </p:cNvPr>
          <p:cNvSpPr txBox="1"/>
          <p:nvPr/>
        </p:nvSpPr>
        <p:spPr>
          <a:xfrm>
            <a:off x="5307968" y="1203598"/>
            <a:ext cx="3837504" cy="2400657"/>
          </a:xfrm>
          <a:prstGeom prst="rect">
            <a:avLst/>
          </a:prstGeom>
          <a:noFill/>
        </p:spPr>
        <p:txBody>
          <a:bodyPr wrap="square" rtlCol="0">
            <a:spAutoFit/>
          </a:bodyPr>
          <a:lstStyle/>
          <a:p>
            <a:r>
              <a:rPr lang="en-US" sz="3000" b="1">
                <a:solidFill>
                  <a:srgbClr val="FF0000"/>
                </a:solidFill>
              </a:rPr>
              <a:t>IMPLEMENTATION </a:t>
            </a:r>
          </a:p>
          <a:p>
            <a:r>
              <a:rPr lang="en-US" sz="3000" b="1">
                <a:solidFill>
                  <a:srgbClr val="FF0000"/>
                </a:solidFill>
              </a:rPr>
              <a:t>ROADMAP OF </a:t>
            </a:r>
          </a:p>
          <a:p>
            <a:r>
              <a:rPr lang="en-US" sz="3000" b="1">
                <a:solidFill>
                  <a:srgbClr val="FF0000"/>
                </a:solidFill>
              </a:rPr>
              <a:t>ONLINE LEARNING </a:t>
            </a:r>
          </a:p>
          <a:p>
            <a:r>
              <a:rPr lang="en-US" sz="3000" b="1">
                <a:solidFill>
                  <a:srgbClr val="FF0000"/>
                </a:solidFill>
              </a:rPr>
              <a:t>MANAGEMENT </a:t>
            </a:r>
          </a:p>
          <a:p>
            <a:r>
              <a:rPr lang="en-US" sz="3000" b="1">
                <a:solidFill>
                  <a:srgbClr val="FF0000"/>
                </a:solidFill>
              </a:rPr>
              <a:t>SYSTEM </a:t>
            </a:r>
          </a:p>
        </p:txBody>
      </p:sp>
    </p:spTree>
    <p:extLst>
      <p:ext uri="{BB962C8B-B14F-4D97-AF65-F5344CB8AC3E}">
        <p14:creationId xmlns:p14="http://schemas.microsoft.com/office/powerpoint/2010/main" val="493069984"/>
      </p:ext>
    </p:extLst>
  </p:cSld>
  <p:clrMapOvr>
    <a:masterClrMapping/>
  </p:clrMapOvr>
</p:sld>
</file>

<file path=ppt/theme/theme1.xml><?xml version="1.0" encoding="utf-8"?>
<a:theme xmlns:a="http://schemas.openxmlformats.org/drawingml/2006/main" name="Cover and End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15A1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4">
      <a:dk1>
        <a:sysClr val="windowText" lastClr="000000"/>
      </a:dk1>
      <a:lt1>
        <a:sysClr val="window" lastClr="FFFFFF"/>
      </a:lt1>
      <a:dk2>
        <a:srgbClr val="1F497D"/>
      </a:dk2>
      <a:lt2>
        <a:srgbClr val="EEECE1"/>
      </a:lt2>
      <a:accent1>
        <a:srgbClr val="D15A12"/>
      </a:accent1>
      <a:accent2>
        <a:srgbClr val="D15A12"/>
      </a:accent2>
      <a:accent3>
        <a:srgbClr val="D15A12"/>
      </a:accent3>
      <a:accent4>
        <a:srgbClr val="D15A12"/>
      </a:accent4>
      <a:accent5>
        <a:srgbClr val="D15A12"/>
      </a:accent5>
      <a:accent6>
        <a:srgbClr val="D15A12"/>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2410</TotalTime>
  <Words>3797</Words>
  <Application>Microsoft Office PowerPoint</Application>
  <PresentationFormat>On-screen Show (16:9)</PresentationFormat>
  <Paragraphs>348</Paragraphs>
  <Slides>29</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맑은 고딕</vt:lpstr>
      <vt:lpstr>Arial</vt:lpstr>
      <vt:lpstr>Carlito</vt:lpstr>
      <vt:lpstr>Georgia</vt:lpstr>
      <vt:lpstr>Gothic Uralic</vt:lpstr>
      <vt:lpstr>Helvetica Neue</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AARTHI SELVARAJ</cp:lastModifiedBy>
  <cp:revision>552</cp:revision>
  <dcterms:created xsi:type="dcterms:W3CDTF">2016-12-05T23:26:54Z</dcterms:created>
  <dcterms:modified xsi:type="dcterms:W3CDTF">2025-02-19T05:56:53Z</dcterms:modified>
</cp:coreProperties>
</file>